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65" r:id="rId4"/>
    <p:sldId id="264" r:id="rId5"/>
    <p:sldId id="263" r:id="rId6"/>
    <p:sldId id="269" r:id="rId7"/>
    <p:sldId id="268" r:id="rId8"/>
    <p:sldId id="270" r:id="rId9"/>
    <p:sldId id="271" r:id="rId10"/>
    <p:sldId id="273" r:id="rId11"/>
    <p:sldId id="272" r:id="rId12"/>
    <p:sldId id="256" r:id="rId13"/>
    <p:sldId id="257" r:id="rId14"/>
    <p:sldId id="261" r:id="rId15"/>
    <p:sldId id="274" r:id="rId16"/>
    <p:sldId id="275" r:id="rId17"/>
    <p:sldId id="260" r:id="rId18"/>
    <p:sldId id="259" r:id="rId19"/>
    <p:sldId id="258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2019-10-8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B1381F45-A605-49A2-A07E-3CAFB9746BE3}"/>
              </a:ext>
            </a:extLst>
          </p:cNvPr>
          <p:cNvSpPr/>
          <p:nvPr/>
        </p:nvSpPr>
        <p:spPr>
          <a:xfrm>
            <a:off x="-7143" y="-26987"/>
            <a:ext cx="9165431" cy="6881813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请请</a:t>
            </a:r>
            <a:endParaRPr lang="zh-CN" altLang="en-US" dirty="0"/>
          </a:p>
        </p:txBody>
      </p:sp>
      <p:sp>
        <p:nvSpPr>
          <p:cNvPr id="13315" name="Line 119">
            <a:extLst>
              <a:ext uri="{FF2B5EF4-FFF2-40B4-BE49-F238E27FC236}">
                <a16:creationId xmlns:a16="http://schemas.microsoft.com/office/drawing/2014/main" xmlns="" id="{AA7226A8-8EAE-423F-8F81-E700C84A2ACC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0254" y="5203826"/>
            <a:ext cx="0" cy="646113"/>
          </a:xfrm>
          <a:prstGeom prst="line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lIns="121917" tIns="60958" rIns="121917" bIns="60958" anchor="ctr"/>
          <a:lstStyle/>
          <a:p>
            <a:endParaRPr lang="zh-CN" altLang="en-US"/>
          </a:p>
        </p:txBody>
      </p:sp>
      <p:sp>
        <p:nvSpPr>
          <p:cNvPr id="13316" name="Line 120">
            <a:extLst>
              <a:ext uri="{FF2B5EF4-FFF2-40B4-BE49-F238E27FC236}">
                <a16:creationId xmlns:a16="http://schemas.microsoft.com/office/drawing/2014/main" xmlns="" id="{DB293330-54BE-4899-8B82-5E7A9DE373F5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0254" y="5203826"/>
            <a:ext cx="0" cy="720725"/>
          </a:xfrm>
          <a:prstGeom prst="line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17" tIns="60958" rIns="121917" bIns="60958" anchor="ctr"/>
          <a:lstStyle/>
          <a:p>
            <a:endParaRPr lang="zh-CN" altLang="en-US"/>
          </a:p>
        </p:txBody>
      </p:sp>
      <p:grpSp>
        <p:nvGrpSpPr>
          <p:cNvPr id="2" name="Group 64">
            <a:extLst>
              <a:ext uri="{FF2B5EF4-FFF2-40B4-BE49-F238E27FC236}">
                <a16:creationId xmlns:a16="http://schemas.microsoft.com/office/drawing/2014/main" xmlns="" id="{F3784012-C4F9-4E3D-8D37-0B321D41AA64}"/>
              </a:ext>
            </a:extLst>
          </p:cNvPr>
          <p:cNvGrpSpPr>
            <a:grpSpLocks/>
          </p:cNvGrpSpPr>
          <p:nvPr/>
        </p:nvGrpSpPr>
        <p:grpSpPr bwMode="auto">
          <a:xfrm>
            <a:off x="6838950" y="-95250"/>
            <a:ext cx="2376488" cy="901700"/>
            <a:chOff x="0" y="0"/>
            <a:chExt cx="1264" cy="426"/>
          </a:xfrm>
        </p:grpSpPr>
        <p:pic>
          <p:nvPicPr>
            <p:cNvPr id="13357" name="圆角矩形 5">
              <a:extLst>
                <a:ext uri="{FF2B5EF4-FFF2-40B4-BE49-F238E27FC236}">
                  <a16:creationId xmlns:a16="http://schemas.microsoft.com/office/drawing/2014/main" xmlns="" id="{837B9465-8DA7-4383-B505-78906CBCB17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64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39">
              <a:extLst>
                <a:ext uri="{FF2B5EF4-FFF2-40B4-BE49-F238E27FC236}">
                  <a16:creationId xmlns:a16="http://schemas.microsoft.com/office/drawing/2014/main" xmlns="" id="{640BEAF7-6398-4721-B988-21FA28AE7D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" y="85"/>
              <a:ext cx="1079" cy="24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活动流程</a:t>
              </a:r>
            </a:p>
          </p:txBody>
        </p:sp>
      </p:grpSp>
      <p:pic>
        <p:nvPicPr>
          <p:cNvPr id="1026" name="Picture 2" descr="C:\Users\凯旋心理\Desktop\微信图片_201910061634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B1381F45-A605-49A2-A07E-3CAFB9746BE3}"/>
              </a:ext>
            </a:extLst>
          </p:cNvPr>
          <p:cNvSpPr/>
          <p:nvPr/>
        </p:nvSpPr>
        <p:spPr>
          <a:xfrm>
            <a:off x="-7143" y="-26987"/>
            <a:ext cx="9165431" cy="6881813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dirty="0" smtClean="0"/>
              <a:t>锡林塔拉蒙古风情园</a:t>
            </a:r>
            <a:endParaRPr lang="zh-CN" altLang="en-US" dirty="0"/>
          </a:p>
        </p:txBody>
      </p:sp>
      <p:sp>
        <p:nvSpPr>
          <p:cNvPr id="13315" name="Line 119">
            <a:extLst>
              <a:ext uri="{FF2B5EF4-FFF2-40B4-BE49-F238E27FC236}">
                <a16:creationId xmlns:a16="http://schemas.microsoft.com/office/drawing/2014/main" xmlns="" id="{AA7226A8-8EAE-423F-8F81-E700C84A2ACC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0254" y="5203826"/>
            <a:ext cx="0" cy="646113"/>
          </a:xfrm>
          <a:prstGeom prst="line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lIns="121917" tIns="60958" rIns="121917" bIns="60958" anchor="ctr"/>
          <a:lstStyle/>
          <a:p>
            <a:endParaRPr lang="zh-CN" altLang="en-US"/>
          </a:p>
        </p:txBody>
      </p:sp>
      <p:sp>
        <p:nvSpPr>
          <p:cNvPr id="13316" name="Line 120">
            <a:extLst>
              <a:ext uri="{FF2B5EF4-FFF2-40B4-BE49-F238E27FC236}">
                <a16:creationId xmlns:a16="http://schemas.microsoft.com/office/drawing/2014/main" xmlns="" id="{DB293330-54BE-4899-8B82-5E7A9DE373F5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0254" y="5203826"/>
            <a:ext cx="0" cy="720725"/>
          </a:xfrm>
          <a:prstGeom prst="line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17" tIns="60958" rIns="121917" bIns="60958" anchor="ctr"/>
          <a:lstStyle/>
          <a:p>
            <a:endParaRPr lang="zh-CN" altLang="en-US"/>
          </a:p>
        </p:txBody>
      </p:sp>
      <p:grpSp>
        <p:nvGrpSpPr>
          <p:cNvPr id="2" name="Group 64">
            <a:extLst>
              <a:ext uri="{FF2B5EF4-FFF2-40B4-BE49-F238E27FC236}">
                <a16:creationId xmlns:a16="http://schemas.microsoft.com/office/drawing/2014/main" xmlns="" id="{F3784012-C4F9-4E3D-8D37-0B321D41AA64}"/>
              </a:ext>
            </a:extLst>
          </p:cNvPr>
          <p:cNvGrpSpPr>
            <a:grpSpLocks/>
          </p:cNvGrpSpPr>
          <p:nvPr/>
        </p:nvGrpSpPr>
        <p:grpSpPr bwMode="auto">
          <a:xfrm>
            <a:off x="6838950" y="-95250"/>
            <a:ext cx="2376488" cy="901700"/>
            <a:chOff x="0" y="0"/>
            <a:chExt cx="1264" cy="426"/>
          </a:xfrm>
        </p:grpSpPr>
        <p:pic>
          <p:nvPicPr>
            <p:cNvPr id="13357" name="圆角矩形 5">
              <a:extLst>
                <a:ext uri="{FF2B5EF4-FFF2-40B4-BE49-F238E27FC236}">
                  <a16:creationId xmlns:a16="http://schemas.microsoft.com/office/drawing/2014/main" xmlns="" id="{837B9465-8DA7-4383-B505-78906CBCB17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64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39">
              <a:extLst>
                <a:ext uri="{FF2B5EF4-FFF2-40B4-BE49-F238E27FC236}">
                  <a16:creationId xmlns:a16="http://schemas.microsoft.com/office/drawing/2014/main" xmlns="" id="{640BEAF7-6398-4721-B988-21FA28AE7D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" y="85"/>
              <a:ext cx="1079" cy="24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活动流程</a:t>
              </a:r>
            </a:p>
          </p:txBody>
        </p:sp>
      </p:grpSp>
      <p:pic>
        <p:nvPicPr>
          <p:cNvPr id="7170" name="Picture 2" descr="C:\Users\凯旋心理\Desktop\微信图片_201910061632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B1381F45-A605-49A2-A07E-3CAFB9746BE3}"/>
              </a:ext>
            </a:extLst>
          </p:cNvPr>
          <p:cNvSpPr/>
          <p:nvPr/>
        </p:nvSpPr>
        <p:spPr>
          <a:xfrm>
            <a:off x="-21431" y="188641"/>
            <a:ext cx="9165431" cy="6669360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dirty="0" smtClean="0"/>
              <a:t>锡林塔拉蒙古风情园</a:t>
            </a:r>
            <a:endParaRPr lang="zh-CN" altLang="en-US" dirty="0"/>
          </a:p>
        </p:txBody>
      </p:sp>
      <p:sp>
        <p:nvSpPr>
          <p:cNvPr id="13315" name="Line 119">
            <a:extLst>
              <a:ext uri="{FF2B5EF4-FFF2-40B4-BE49-F238E27FC236}">
                <a16:creationId xmlns:a16="http://schemas.microsoft.com/office/drawing/2014/main" xmlns="" id="{AA7226A8-8EAE-423F-8F81-E700C84A2ACC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0254" y="5203826"/>
            <a:ext cx="0" cy="646113"/>
          </a:xfrm>
          <a:prstGeom prst="line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lIns="121917" tIns="60958" rIns="121917" bIns="60958" anchor="ctr"/>
          <a:lstStyle/>
          <a:p>
            <a:endParaRPr lang="zh-CN" altLang="en-US"/>
          </a:p>
        </p:txBody>
      </p:sp>
      <p:sp>
        <p:nvSpPr>
          <p:cNvPr id="13316" name="Line 120">
            <a:extLst>
              <a:ext uri="{FF2B5EF4-FFF2-40B4-BE49-F238E27FC236}">
                <a16:creationId xmlns:a16="http://schemas.microsoft.com/office/drawing/2014/main" xmlns="" id="{DB293330-54BE-4899-8B82-5E7A9DE373F5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0254" y="5203826"/>
            <a:ext cx="0" cy="720725"/>
          </a:xfrm>
          <a:prstGeom prst="line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17" tIns="60958" rIns="121917" bIns="60958" anchor="ctr"/>
          <a:lstStyle/>
          <a:p>
            <a:endParaRPr lang="zh-CN" altLang="en-US"/>
          </a:p>
        </p:txBody>
      </p:sp>
      <p:grpSp>
        <p:nvGrpSpPr>
          <p:cNvPr id="2" name="Group 64">
            <a:extLst>
              <a:ext uri="{FF2B5EF4-FFF2-40B4-BE49-F238E27FC236}">
                <a16:creationId xmlns:a16="http://schemas.microsoft.com/office/drawing/2014/main" xmlns="" id="{F3784012-C4F9-4E3D-8D37-0B321D41AA64}"/>
              </a:ext>
            </a:extLst>
          </p:cNvPr>
          <p:cNvGrpSpPr>
            <a:grpSpLocks/>
          </p:cNvGrpSpPr>
          <p:nvPr/>
        </p:nvGrpSpPr>
        <p:grpSpPr bwMode="auto">
          <a:xfrm>
            <a:off x="6838950" y="-95250"/>
            <a:ext cx="2376488" cy="901700"/>
            <a:chOff x="0" y="0"/>
            <a:chExt cx="1264" cy="426"/>
          </a:xfrm>
        </p:grpSpPr>
        <p:pic>
          <p:nvPicPr>
            <p:cNvPr id="13357" name="圆角矩形 5">
              <a:extLst>
                <a:ext uri="{FF2B5EF4-FFF2-40B4-BE49-F238E27FC236}">
                  <a16:creationId xmlns:a16="http://schemas.microsoft.com/office/drawing/2014/main" xmlns="" id="{837B9465-8DA7-4383-B505-78906CBCB17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64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39">
              <a:extLst>
                <a:ext uri="{FF2B5EF4-FFF2-40B4-BE49-F238E27FC236}">
                  <a16:creationId xmlns:a16="http://schemas.microsoft.com/office/drawing/2014/main" xmlns="" id="{640BEAF7-6398-4721-B988-21FA28AE7D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" y="85"/>
              <a:ext cx="1079" cy="24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活动流程</a:t>
              </a:r>
            </a:p>
          </p:txBody>
        </p:sp>
      </p:grpSp>
      <p:pic>
        <p:nvPicPr>
          <p:cNvPr id="8196" name="Picture 4" descr="C:\Users\凯旋心理\Desktop\微信图片_201910061633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B1381F45-A605-49A2-A07E-3CAFB9746BE3}"/>
              </a:ext>
            </a:extLst>
          </p:cNvPr>
          <p:cNvSpPr/>
          <p:nvPr/>
        </p:nvSpPr>
        <p:spPr>
          <a:xfrm>
            <a:off x="-21431" y="0"/>
            <a:ext cx="9165431" cy="6881813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Picture 2" descr="C:\海淀区街道社区2018第三方合作\3 北京语言大学\微信图片_20190422095241_ABC看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9188414" cy="1152128"/>
          </a:xfrm>
          <a:prstGeom prst="rect">
            <a:avLst/>
          </a:prstGeom>
          <a:noFill/>
        </p:spPr>
      </p:pic>
      <p:pic>
        <p:nvPicPr>
          <p:cNvPr id="1027" name="Picture 3" descr="C:\海淀区街道社区2018第三方合作\3 北京语言大学\微信图片_20190422095305_ABC看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84488"/>
            <a:ext cx="9144000" cy="1089025"/>
          </a:xfrm>
          <a:prstGeom prst="rect">
            <a:avLst/>
          </a:prstGeom>
          <a:noFill/>
        </p:spPr>
      </p:pic>
      <p:pic>
        <p:nvPicPr>
          <p:cNvPr id="1028" name="Picture 4" descr="C:\Users\凯旋心理\Desktop\微信图片_201904220959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4365104"/>
            <a:ext cx="2306168" cy="2060848"/>
          </a:xfrm>
          <a:prstGeom prst="rect">
            <a:avLst/>
          </a:prstGeom>
          <a:noFill/>
        </p:spPr>
      </p:pic>
      <p:pic>
        <p:nvPicPr>
          <p:cNvPr id="1029" name="Picture 5" descr="C:\Users\凯旋心理\Desktop\微信图片_201904220959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4365104"/>
            <a:ext cx="2245831" cy="2064767"/>
          </a:xfrm>
          <a:prstGeom prst="rect">
            <a:avLst/>
          </a:prstGeom>
          <a:noFill/>
        </p:spPr>
      </p:pic>
      <p:pic>
        <p:nvPicPr>
          <p:cNvPr id="1030" name="Picture 6" descr="C:\Users\凯旋心理\Desktop\微信图片_2019042209590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293096"/>
            <a:ext cx="2272568" cy="2160240"/>
          </a:xfrm>
          <a:prstGeom prst="rect">
            <a:avLst/>
          </a:prstGeom>
          <a:noFill/>
        </p:spPr>
      </p:pic>
      <p:pic>
        <p:nvPicPr>
          <p:cNvPr id="1031" name="Picture 7" descr="C:\海淀区街道社区2018第三方合作\3 北京语言大学\微信图片_201904220953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39" y="4365104"/>
            <a:ext cx="2190991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B1381F45-A605-49A2-A07E-3CAFB9746BE3}"/>
              </a:ext>
            </a:extLst>
          </p:cNvPr>
          <p:cNvSpPr/>
          <p:nvPr/>
        </p:nvSpPr>
        <p:spPr>
          <a:xfrm>
            <a:off x="-7143" y="-26987"/>
            <a:ext cx="9165431" cy="6881813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315" name="Line 119">
            <a:extLst>
              <a:ext uri="{FF2B5EF4-FFF2-40B4-BE49-F238E27FC236}">
                <a16:creationId xmlns:a16="http://schemas.microsoft.com/office/drawing/2014/main" xmlns="" id="{AA7226A8-8EAE-423F-8F81-E700C84A2ACC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0254" y="5203826"/>
            <a:ext cx="0" cy="646113"/>
          </a:xfrm>
          <a:prstGeom prst="line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lIns="121917" tIns="60958" rIns="121917" bIns="60958" anchor="ctr"/>
          <a:lstStyle/>
          <a:p>
            <a:endParaRPr lang="zh-CN" altLang="en-US"/>
          </a:p>
        </p:txBody>
      </p:sp>
      <p:sp>
        <p:nvSpPr>
          <p:cNvPr id="13316" name="Line 120">
            <a:extLst>
              <a:ext uri="{FF2B5EF4-FFF2-40B4-BE49-F238E27FC236}">
                <a16:creationId xmlns:a16="http://schemas.microsoft.com/office/drawing/2014/main" xmlns="" id="{DB293330-54BE-4899-8B82-5E7A9DE373F5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0254" y="5203826"/>
            <a:ext cx="0" cy="720725"/>
          </a:xfrm>
          <a:prstGeom prst="line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17" tIns="60958" rIns="121917" bIns="60958" anchor="ctr"/>
          <a:lstStyle/>
          <a:p>
            <a:endParaRPr lang="zh-CN" altLang="en-US"/>
          </a:p>
        </p:txBody>
      </p:sp>
      <p:grpSp>
        <p:nvGrpSpPr>
          <p:cNvPr id="2" name="Group 64">
            <a:extLst>
              <a:ext uri="{FF2B5EF4-FFF2-40B4-BE49-F238E27FC236}">
                <a16:creationId xmlns:a16="http://schemas.microsoft.com/office/drawing/2014/main" xmlns="" id="{F3784012-C4F9-4E3D-8D37-0B321D41AA64}"/>
              </a:ext>
            </a:extLst>
          </p:cNvPr>
          <p:cNvGrpSpPr>
            <a:grpSpLocks/>
          </p:cNvGrpSpPr>
          <p:nvPr/>
        </p:nvGrpSpPr>
        <p:grpSpPr bwMode="auto">
          <a:xfrm>
            <a:off x="6838950" y="-95250"/>
            <a:ext cx="2376488" cy="901700"/>
            <a:chOff x="0" y="0"/>
            <a:chExt cx="1264" cy="426"/>
          </a:xfrm>
        </p:grpSpPr>
        <p:pic>
          <p:nvPicPr>
            <p:cNvPr id="13357" name="圆角矩形 5">
              <a:extLst>
                <a:ext uri="{FF2B5EF4-FFF2-40B4-BE49-F238E27FC236}">
                  <a16:creationId xmlns:a16="http://schemas.microsoft.com/office/drawing/2014/main" xmlns="" id="{837B9465-8DA7-4383-B505-78906CBCB17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64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39">
              <a:extLst>
                <a:ext uri="{FF2B5EF4-FFF2-40B4-BE49-F238E27FC236}">
                  <a16:creationId xmlns:a16="http://schemas.microsoft.com/office/drawing/2014/main" xmlns="" id="{640BEAF7-6398-4721-B988-21FA28AE7D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" y="85"/>
              <a:ext cx="1079" cy="24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活动流程</a:t>
              </a:r>
            </a:p>
          </p:txBody>
        </p:sp>
      </p:grp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xmlns="" id="{D44EFBBC-4E62-4C52-9E66-6E40F1C43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319875"/>
              </p:ext>
            </p:extLst>
          </p:nvPr>
        </p:nvGraphicFramePr>
        <p:xfrm>
          <a:off x="251520" y="764704"/>
          <a:ext cx="8640960" cy="5908099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15231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335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841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673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</a:t>
                      </a:r>
                      <a:r>
                        <a:rPr kumimoji="0" lang="zh-CN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</a:t>
                      </a:r>
                      <a:endParaRPr kumimoji="0" 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35450" marR="35450" marT="716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endParaRPr kumimoji="0" 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35450" marR="35450" marT="716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内容</a:t>
                      </a:r>
                      <a:endParaRPr kumimoji="0" 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35450" marR="35450" marT="7162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07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07</a:t>
                      </a: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</a:t>
                      </a: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0-</a:t>
                      </a: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07:30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35450" marR="35450" marT="716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陆续签到   </a:t>
                      </a: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清点人数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35450" marR="35450" marT="716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巴士停学校南门进口处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35450" marR="35450" marT="7162" marB="0" anchor="ctr" horzOverflow="overflow"/>
                </a:tc>
              </a:tr>
              <a:tr h="7296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07</a:t>
                      </a: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</a:t>
                      </a: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0-</a:t>
                      </a: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08:40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35450" marR="35450" marT="716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学校集合，清点人数出发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35450" marR="35450" marT="716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行驶中贴号牌，选出守护天使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35450" marR="35450" marT="7162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84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08</a:t>
                      </a: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</a:t>
                      </a: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-09:00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35450" marR="35450" marT="716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    领导讲话开幕</a:t>
                      </a:r>
                      <a:endParaRPr kumimoji="0" lang="en-US" altLang="zh-CN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450" marR="35450" marT="716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35450" marR="35450" marT="7162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84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09:30-12:00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35450" marR="35450" marT="716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第一阶段：破冰分组  蛟龙出海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第二阶段：分组任务  呼吸的力量</a:t>
                      </a:r>
                      <a:endParaRPr kumimoji="0" lang="en-US" altLang="zh-CN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35450" marR="35450" marT="716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情景导入   巅峰对决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系统思考  合力制胜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35450" marR="35450" marT="7162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84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</a:t>
                      </a: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0-13:30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35450" marR="35450" marT="716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第三阶段：能量补充</a:t>
                      </a: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圆桌用餐</a:t>
                      </a:r>
                      <a:endParaRPr kumimoji="0" lang="en-US" altLang="zh-CN" sz="1400" u="none" strike="noStrike" cap="none" normalizeH="0" baseline="0" dirty="0">
                        <a:ln>
                          <a:noFill/>
                        </a:ln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450" marR="35450" marT="716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促进沟通  信息整合  沟通游戏 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35450" marR="35450" marT="7162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96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13:30</a:t>
                      </a: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-15</a:t>
                      </a: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35450" marR="35450" marT="716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第四阶段： 趣味游戏 森林漫步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体验蒙古风情   深呼吸放松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296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:30</a:t>
                      </a: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-16</a:t>
                      </a: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35450" marR="35450" marT="716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第五阶段：凯旋返程  乐由心生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 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公布守护天使  不忘初心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B1381F45-A605-49A2-A07E-3CAFB9746BE3}"/>
              </a:ext>
            </a:extLst>
          </p:cNvPr>
          <p:cNvSpPr/>
          <p:nvPr/>
        </p:nvSpPr>
        <p:spPr>
          <a:xfrm>
            <a:off x="-7143" y="-26987"/>
            <a:ext cx="9165431" cy="6881813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请请</a:t>
            </a:r>
            <a:endParaRPr lang="zh-CN" altLang="en-US" dirty="0"/>
          </a:p>
        </p:txBody>
      </p:sp>
      <p:sp>
        <p:nvSpPr>
          <p:cNvPr id="13315" name="Line 119">
            <a:extLst>
              <a:ext uri="{FF2B5EF4-FFF2-40B4-BE49-F238E27FC236}">
                <a16:creationId xmlns:a16="http://schemas.microsoft.com/office/drawing/2014/main" xmlns="" id="{AA7226A8-8EAE-423F-8F81-E700C84A2ACC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0254" y="5203826"/>
            <a:ext cx="0" cy="646113"/>
          </a:xfrm>
          <a:prstGeom prst="line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lIns="121917" tIns="60958" rIns="121917" bIns="60958" anchor="ctr"/>
          <a:lstStyle/>
          <a:p>
            <a:endParaRPr lang="zh-CN" altLang="en-US"/>
          </a:p>
        </p:txBody>
      </p:sp>
      <p:sp>
        <p:nvSpPr>
          <p:cNvPr id="13316" name="Line 120">
            <a:extLst>
              <a:ext uri="{FF2B5EF4-FFF2-40B4-BE49-F238E27FC236}">
                <a16:creationId xmlns:a16="http://schemas.microsoft.com/office/drawing/2014/main" xmlns="" id="{DB293330-54BE-4899-8B82-5E7A9DE373F5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0254" y="5203826"/>
            <a:ext cx="0" cy="720725"/>
          </a:xfrm>
          <a:prstGeom prst="line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17" tIns="60958" rIns="121917" bIns="60958" anchor="ctr"/>
          <a:lstStyle/>
          <a:p>
            <a:endParaRPr lang="zh-CN" altLang="en-US"/>
          </a:p>
        </p:txBody>
      </p:sp>
      <p:grpSp>
        <p:nvGrpSpPr>
          <p:cNvPr id="2" name="Group 64">
            <a:extLst>
              <a:ext uri="{FF2B5EF4-FFF2-40B4-BE49-F238E27FC236}">
                <a16:creationId xmlns:a16="http://schemas.microsoft.com/office/drawing/2014/main" xmlns="" id="{F3784012-C4F9-4E3D-8D37-0B321D41AA64}"/>
              </a:ext>
            </a:extLst>
          </p:cNvPr>
          <p:cNvGrpSpPr>
            <a:grpSpLocks/>
          </p:cNvGrpSpPr>
          <p:nvPr/>
        </p:nvGrpSpPr>
        <p:grpSpPr bwMode="auto">
          <a:xfrm>
            <a:off x="6838950" y="-95250"/>
            <a:ext cx="2376488" cy="901700"/>
            <a:chOff x="0" y="0"/>
            <a:chExt cx="1264" cy="426"/>
          </a:xfrm>
        </p:grpSpPr>
        <p:pic>
          <p:nvPicPr>
            <p:cNvPr id="13357" name="圆角矩形 5">
              <a:extLst>
                <a:ext uri="{FF2B5EF4-FFF2-40B4-BE49-F238E27FC236}">
                  <a16:creationId xmlns:a16="http://schemas.microsoft.com/office/drawing/2014/main" xmlns="" id="{837B9465-8DA7-4383-B505-78906CBCB17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64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39">
              <a:extLst>
                <a:ext uri="{FF2B5EF4-FFF2-40B4-BE49-F238E27FC236}">
                  <a16:creationId xmlns:a16="http://schemas.microsoft.com/office/drawing/2014/main" xmlns="" id="{640BEAF7-6398-4721-B988-21FA28AE7D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" y="85"/>
              <a:ext cx="1079" cy="24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活动流程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67544" y="1052736"/>
            <a:ext cx="82809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讲师简介：</a:t>
            </a:r>
            <a:endParaRPr lang="en-US" altLang="zh-CN" sz="4000" dirty="0" smtClean="0"/>
          </a:p>
          <a:p>
            <a:pPr marL="742950" indent="-742950"/>
            <a:r>
              <a:rPr lang="en-US" altLang="zh-CN" sz="4000" dirty="0" smtClean="0"/>
              <a:t>                             </a:t>
            </a:r>
            <a:r>
              <a:rPr lang="zh-CN" altLang="en-US" sz="4000" dirty="0" smtClean="0"/>
              <a:t>牛 奔</a:t>
            </a:r>
            <a:endParaRPr lang="en-US" altLang="zh-CN" sz="4000" dirty="0" smtClean="0"/>
          </a:p>
          <a:p>
            <a:pPr marL="742950" indent="-742950"/>
            <a:r>
              <a:rPr lang="zh-CN" altLang="zh-CN" sz="2000" dirty="0" smtClean="0"/>
              <a:t>美国密苏里大学</a:t>
            </a:r>
            <a:r>
              <a:rPr lang="zh-CN" altLang="en-US" sz="2000" dirty="0" smtClean="0"/>
              <a:t>心理学</a:t>
            </a:r>
            <a:r>
              <a:rPr lang="zh-CN" altLang="zh-CN" sz="2000" dirty="0" smtClean="0"/>
              <a:t>联培博士</a:t>
            </a:r>
            <a:endParaRPr lang="en-US" altLang="zh-CN" sz="2000" dirty="0" smtClean="0"/>
          </a:p>
          <a:p>
            <a:pPr marL="742950" indent="-742950"/>
            <a:r>
              <a:rPr lang="zh-CN" altLang="zh-CN" sz="2000" dirty="0" smtClean="0"/>
              <a:t>北京师范大学教育学博士后</a:t>
            </a:r>
          </a:p>
          <a:p>
            <a:pPr marL="742950" indent="-742950"/>
            <a:r>
              <a:rPr lang="zh-CN" altLang="zh-CN" sz="2000" dirty="0" smtClean="0"/>
              <a:t>中央党校中央国家机关团建培训师</a:t>
            </a:r>
          </a:p>
          <a:p>
            <a:pPr marL="742950" indent="-742950"/>
            <a:r>
              <a:rPr lang="zh-CN" altLang="zh-CN" sz="2000" dirty="0" smtClean="0"/>
              <a:t>中央办公厅国务院办公厅</a:t>
            </a:r>
            <a:r>
              <a:rPr lang="zh-CN" altLang="en-US" sz="2000" dirty="0" smtClean="0"/>
              <a:t>团干部培训师</a:t>
            </a:r>
            <a:endParaRPr lang="en-US" altLang="zh-CN" sz="2000" dirty="0" smtClean="0"/>
          </a:p>
          <a:p>
            <a:pPr marL="742950" indent="-742950"/>
            <a:endParaRPr lang="en-US" altLang="zh-CN" sz="2000" dirty="0" smtClean="0"/>
          </a:p>
          <a:p>
            <a:pPr marL="742950" indent="-742950"/>
            <a:r>
              <a:rPr lang="en-US" altLang="zh-CN" sz="2000" dirty="0" smtClean="0"/>
              <a:t>             </a:t>
            </a:r>
            <a:r>
              <a:rPr lang="zh-CN" altLang="zh-CN" sz="2000" dirty="0" smtClean="0"/>
              <a:t>十</a:t>
            </a:r>
            <a:r>
              <a:rPr lang="zh-CN" altLang="en-US" sz="2000" dirty="0" smtClean="0"/>
              <a:t>多</a:t>
            </a:r>
            <a:r>
              <a:rPr lang="zh-CN" altLang="zh-CN" sz="2000" dirty="0" smtClean="0"/>
              <a:t>年培训经历</a:t>
            </a:r>
            <a:r>
              <a:rPr lang="en-US" altLang="zh-CN" sz="2000" dirty="0" smtClean="0"/>
              <a:t>,</a:t>
            </a:r>
            <a:r>
              <a:rPr lang="zh-CN" altLang="zh-CN" sz="2000" dirty="0" smtClean="0"/>
              <a:t>有丰富的教学教练经验。具有扎实的教育学、心理学、管理学、体育学等学术基础，熟练系统地掌握了组织行为学，行为建设学、建构主义教育 思想、教练技术、体验式培训及其专业的临场应变处理能力，并具有丰富的实战培训经验，</a:t>
            </a:r>
            <a:r>
              <a:rPr lang="zh-CN" altLang="en-US" sz="2000" dirty="0" smtClean="0"/>
              <a:t>受到党和国家领导人的亲切接见。</a:t>
            </a:r>
            <a:endParaRPr lang="zh-CN" altLang="zh-CN" sz="2000" dirty="0" smtClean="0"/>
          </a:p>
          <a:p>
            <a:pPr marL="742950" indent="-742950"/>
            <a:endParaRPr lang="en-US" altLang="zh-CN" sz="2000" dirty="0" smtClean="0"/>
          </a:p>
          <a:p>
            <a:pPr marL="742950" indent="-742950"/>
            <a:endParaRPr lang="en-US" altLang="zh-CN" sz="20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B1381F45-A605-49A2-A07E-3CAFB9746BE3}"/>
              </a:ext>
            </a:extLst>
          </p:cNvPr>
          <p:cNvSpPr/>
          <p:nvPr/>
        </p:nvSpPr>
        <p:spPr>
          <a:xfrm>
            <a:off x="-7143" y="-26987"/>
            <a:ext cx="9165431" cy="6881813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请请</a:t>
            </a:r>
            <a:endParaRPr lang="zh-CN" altLang="en-US" dirty="0"/>
          </a:p>
        </p:txBody>
      </p:sp>
      <p:sp>
        <p:nvSpPr>
          <p:cNvPr id="13315" name="Line 119">
            <a:extLst>
              <a:ext uri="{FF2B5EF4-FFF2-40B4-BE49-F238E27FC236}">
                <a16:creationId xmlns:a16="http://schemas.microsoft.com/office/drawing/2014/main" xmlns="" id="{AA7226A8-8EAE-423F-8F81-E700C84A2ACC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0254" y="5203826"/>
            <a:ext cx="0" cy="646113"/>
          </a:xfrm>
          <a:prstGeom prst="line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lIns="121917" tIns="60958" rIns="121917" bIns="60958" anchor="ctr"/>
          <a:lstStyle/>
          <a:p>
            <a:endParaRPr lang="zh-CN" altLang="en-US"/>
          </a:p>
        </p:txBody>
      </p:sp>
      <p:sp>
        <p:nvSpPr>
          <p:cNvPr id="13316" name="Line 120">
            <a:extLst>
              <a:ext uri="{FF2B5EF4-FFF2-40B4-BE49-F238E27FC236}">
                <a16:creationId xmlns:a16="http://schemas.microsoft.com/office/drawing/2014/main" xmlns="" id="{DB293330-54BE-4899-8B82-5E7A9DE373F5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0254" y="5203826"/>
            <a:ext cx="0" cy="720725"/>
          </a:xfrm>
          <a:prstGeom prst="line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17" tIns="60958" rIns="121917" bIns="60958" anchor="ctr"/>
          <a:lstStyle/>
          <a:p>
            <a:endParaRPr lang="zh-CN" altLang="en-US"/>
          </a:p>
        </p:txBody>
      </p:sp>
      <p:grpSp>
        <p:nvGrpSpPr>
          <p:cNvPr id="2" name="Group 64">
            <a:extLst>
              <a:ext uri="{FF2B5EF4-FFF2-40B4-BE49-F238E27FC236}">
                <a16:creationId xmlns:a16="http://schemas.microsoft.com/office/drawing/2014/main" xmlns="" id="{F3784012-C4F9-4E3D-8D37-0B321D41AA64}"/>
              </a:ext>
            </a:extLst>
          </p:cNvPr>
          <p:cNvGrpSpPr>
            <a:grpSpLocks/>
          </p:cNvGrpSpPr>
          <p:nvPr/>
        </p:nvGrpSpPr>
        <p:grpSpPr bwMode="auto">
          <a:xfrm>
            <a:off x="6838950" y="-95250"/>
            <a:ext cx="2376488" cy="901700"/>
            <a:chOff x="0" y="0"/>
            <a:chExt cx="1264" cy="426"/>
          </a:xfrm>
        </p:grpSpPr>
        <p:pic>
          <p:nvPicPr>
            <p:cNvPr id="13357" name="圆角矩形 5">
              <a:extLst>
                <a:ext uri="{FF2B5EF4-FFF2-40B4-BE49-F238E27FC236}">
                  <a16:creationId xmlns:a16="http://schemas.microsoft.com/office/drawing/2014/main" xmlns="" id="{837B9465-8DA7-4383-B505-78906CBCB17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64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39">
              <a:extLst>
                <a:ext uri="{FF2B5EF4-FFF2-40B4-BE49-F238E27FC236}">
                  <a16:creationId xmlns:a16="http://schemas.microsoft.com/office/drawing/2014/main" xmlns="" id="{640BEAF7-6398-4721-B988-21FA28AE7D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" y="85"/>
              <a:ext cx="1079" cy="24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活动流程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67544" y="1052736"/>
            <a:ext cx="82809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讲师简介：</a:t>
            </a:r>
            <a:endParaRPr lang="en-US" altLang="zh-CN" sz="4000" dirty="0" smtClean="0"/>
          </a:p>
          <a:p>
            <a:pPr marL="742950" indent="-742950"/>
            <a:r>
              <a:rPr lang="en-US" altLang="zh-CN" sz="4000" dirty="0" smtClean="0"/>
              <a:t>                             </a:t>
            </a:r>
            <a:r>
              <a:rPr lang="zh-CN" altLang="en-US" sz="4000" dirty="0" smtClean="0"/>
              <a:t>曲功彩</a:t>
            </a:r>
            <a:endParaRPr lang="en-US" altLang="zh-CN" sz="4000" dirty="0" smtClean="0"/>
          </a:p>
          <a:p>
            <a:pPr marL="742950" indent="-742950"/>
            <a:endParaRPr lang="en-US" altLang="zh-CN" sz="2000" dirty="0" smtClean="0"/>
          </a:p>
          <a:p>
            <a:pPr marL="742950" indent="-742950"/>
            <a:r>
              <a:rPr lang="zh-CN" altLang="zh-CN" sz="2000" dirty="0" smtClean="0"/>
              <a:t>首都师范大学心理学硕士，心理学博士，</a:t>
            </a:r>
            <a:endParaRPr lang="en-US" altLang="zh-CN" sz="2000" dirty="0" smtClean="0"/>
          </a:p>
          <a:p>
            <a:pPr marL="742950" indent="-742950"/>
            <a:r>
              <a:rPr lang="zh-CN" altLang="zh-CN" sz="2000" dirty="0" smtClean="0"/>
              <a:t>国家教育基金会执行理事，</a:t>
            </a:r>
            <a:endParaRPr lang="en-US" altLang="zh-CN" sz="2000" dirty="0" smtClean="0"/>
          </a:p>
          <a:p>
            <a:pPr marL="742950" indent="-742950"/>
            <a:r>
              <a:rPr lang="zh-CN" altLang="zh-CN" sz="2000" dirty="0" smtClean="0"/>
              <a:t>全国高校大学生心理健康教育咨询</a:t>
            </a:r>
            <a:r>
              <a:rPr lang="zh-CN" altLang="en-US" sz="2000" dirty="0" smtClean="0"/>
              <a:t>会</a:t>
            </a:r>
            <a:r>
              <a:rPr lang="zh-CN" altLang="zh-CN" sz="2000" dirty="0" smtClean="0"/>
              <a:t>委员</a:t>
            </a:r>
            <a:endParaRPr lang="en-US" altLang="zh-CN" sz="2000" dirty="0" smtClean="0"/>
          </a:p>
          <a:p>
            <a:pPr marL="742950" indent="-742950"/>
            <a:r>
              <a:rPr lang="zh-CN" altLang="zh-CN" sz="2000" dirty="0" smtClean="0"/>
              <a:t>参编出版书籍《首都职工减压手册》、《家庭冷暴力与情感失衡》、《胎教与心理成长》等，北京电视台《卡酷》心理专家，中央电视台《城市对话》心理专家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 marL="742950" indent="-742950"/>
            <a:r>
              <a:rPr lang="en-US" altLang="zh-CN" sz="2000" dirty="0" smtClean="0"/>
              <a:t>             </a:t>
            </a:r>
          </a:p>
          <a:p>
            <a:pPr marL="742950" indent="-742950"/>
            <a:r>
              <a:rPr lang="en-US" altLang="zh-CN" sz="2000" dirty="0" smtClean="0"/>
              <a:t>             </a:t>
            </a:r>
            <a:r>
              <a:rPr lang="zh-CN" altLang="zh-CN" sz="2000" dirty="0" smtClean="0"/>
              <a:t>曲老师从事心理咨询与心理培训十多年，有着丰富的心理临床经验和培训经验。常年为北京各大部委和中直机关做心理培训和心理服务。</a:t>
            </a:r>
          </a:p>
          <a:p>
            <a:pPr marL="742950" indent="-742950"/>
            <a:endParaRPr lang="en-US" altLang="zh-CN" sz="2000" dirty="0" smtClean="0"/>
          </a:p>
          <a:p>
            <a:pPr marL="742950" indent="-742950"/>
            <a:endParaRPr lang="en-US" altLang="zh-CN" sz="20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B1381F45-A605-49A2-A07E-3CAFB9746BE3}"/>
              </a:ext>
            </a:extLst>
          </p:cNvPr>
          <p:cNvSpPr/>
          <p:nvPr/>
        </p:nvSpPr>
        <p:spPr>
          <a:xfrm>
            <a:off x="-7143" y="-26987"/>
            <a:ext cx="9165431" cy="6881813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请请</a:t>
            </a:r>
            <a:endParaRPr lang="zh-CN" altLang="en-US" dirty="0"/>
          </a:p>
        </p:txBody>
      </p:sp>
      <p:sp>
        <p:nvSpPr>
          <p:cNvPr id="13315" name="Line 119">
            <a:extLst>
              <a:ext uri="{FF2B5EF4-FFF2-40B4-BE49-F238E27FC236}">
                <a16:creationId xmlns:a16="http://schemas.microsoft.com/office/drawing/2014/main" xmlns="" id="{AA7226A8-8EAE-423F-8F81-E700C84A2ACC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0254" y="5203826"/>
            <a:ext cx="0" cy="646113"/>
          </a:xfrm>
          <a:prstGeom prst="line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lIns="121917" tIns="60958" rIns="121917" bIns="60958" anchor="ctr"/>
          <a:lstStyle/>
          <a:p>
            <a:endParaRPr lang="zh-CN" altLang="en-US"/>
          </a:p>
        </p:txBody>
      </p:sp>
      <p:sp>
        <p:nvSpPr>
          <p:cNvPr id="13316" name="Line 120">
            <a:extLst>
              <a:ext uri="{FF2B5EF4-FFF2-40B4-BE49-F238E27FC236}">
                <a16:creationId xmlns:a16="http://schemas.microsoft.com/office/drawing/2014/main" xmlns="" id="{DB293330-54BE-4899-8B82-5E7A9DE373F5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0254" y="5203826"/>
            <a:ext cx="0" cy="720725"/>
          </a:xfrm>
          <a:prstGeom prst="line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17" tIns="60958" rIns="121917" bIns="60958" anchor="ctr"/>
          <a:lstStyle/>
          <a:p>
            <a:endParaRPr lang="zh-CN" altLang="en-US"/>
          </a:p>
        </p:txBody>
      </p:sp>
      <p:grpSp>
        <p:nvGrpSpPr>
          <p:cNvPr id="2" name="Group 64">
            <a:extLst>
              <a:ext uri="{FF2B5EF4-FFF2-40B4-BE49-F238E27FC236}">
                <a16:creationId xmlns:a16="http://schemas.microsoft.com/office/drawing/2014/main" xmlns="" id="{F3784012-C4F9-4E3D-8D37-0B321D41AA64}"/>
              </a:ext>
            </a:extLst>
          </p:cNvPr>
          <p:cNvGrpSpPr>
            <a:grpSpLocks/>
          </p:cNvGrpSpPr>
          <p:nvPr/>
        </p:nvGrpSpPr>
        <p:grpSpPr bwMode="auto">
          <a:xfrm>
            <a:off x="6838950" y="-95250"/>
            <a:ext cx="2376488" cy="901700"/>
            <a:chOff x="0" y="0"/>
            <a:chExt cx="1264" cy="426"/>
          </a:xfrm>
        </p:grpSpPr>
        <p:pic>
          <p:nvPicPr>
            <p:cNvPr id="13357" name="圆角矩形 5">
              <a:extLst>
                <a:ext uri="{FF2B5EF4-FFF2-40B4-BE49-F238E27FC236}">
                  <a16:creationId xmlns:a16="http://schemas.microsoft.com/office/drawing/2014/main" xmlns="" id="{837B9465-8DA7-4383-B505-78906CBCB17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64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39">
              <a:extLst>
                <a:ext uri="{FF2B5EF4-FFF2-40B4-BE49-F238E27FC236}">
                  <a16:creationId xmlns:a16="http://schemas.microsoft.com/office/drawing/2014/main" xmlns="" id="{640BEAF7-6398-4721-B988-21FA28AE7D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" y="85"/>
              <a:ext cx="1079" cy="24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活动流程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67544" y="1052736"/>
            <a:ext cx="82809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讲师简介：</a:t>
            </a:r>
            <a:endParaRPr lang="en-US" altLang="zh-CN" sz="4000" dirty="0" smtClean="0"/>
          </a:p>
          <a:p>
            <a:pPr marL="742950" indent="-742950"/>
            <a:r>
              <a:rPr lang="en-US" altLang="zh-CN" sz="4000" dirty="0" smtClean="0"/>
              <a:t>                             </a:t>
            </a:r>
            <a:r>
              <a:rPr lang="zh-CN" altLang="en-US" sz="4000" dirty="0" smtClean="0"/>
              <a:t>张旸</a:t>
            </a:r>
            <a:endParaRPr lang="en-US" altLang="zh-CN" sz="4000" dirty="0" smtClean="0"/>
          </a:p>
          <a:p>
            <a:pPr marL="742950" indent="-742950"/>
            <a:endParaRPr lang="en-US" altLang="zh-CN" sz="2000" dirty="0" smtClean="0"/>
          </a:p>
          <a:p>
            <a:pPr marL="742950" indent="-742950"/>
            <a:r>
              <a:rPr lang="zh-CN" altLang="zh-CN" sz="2000" dirty="0" smtClean="0"/>
              <a:t>北京大学</a:t>
            </a:r>
            <a:r>
              <a:rPr lang="zh-CN" altLang="en-US" sz="2000" dirty="0" smtClean="0"/>
              <a:t>特聘</a:t>
            </a:r>
            <a:r>
              <a:rPr lang="zh-CN" altLang="zh-CN" sz="2000" dirty="0" smtClean="0"/>
              <a:t>心理专家</a:t>
            </a:r>
            <a:endParaRPr lang="en-US" altLang="zh-CN" sz="2000" dirty="0" smtClean="0"/>
          </a:p>
          <a:p>
            <a:pPr marL="742950" indent="-742950"/>
            <a:r>
              <a:rPr lang="zh-CN" altLang="en-US" sz="2000" dirty="0" smtClean="0"/>
              <a:t>中央国家机关工会联合会职工心理健康办公室主任</a:t>
            </a:r>
            <a:endParaRPr lang="en-US" altLang="zh-CN" sz="2000" dirty="0" smtClean="0"/>
          </a:p>
          <a:p>
            <a:pPr marL="742950" indent="-742950"/>
            <a:r>
              <a:rPr lang="zh-CN" altLang="zh-CN" sz="2000" dirty="0" smtClean="0"/>
              <a:t>中国心理学家大会积极心理学讲师荣誉称号</a:t>
            </a:r>
            <a:endParaRPr lang="en-US" altLang="zh-CN" sz="2000" dirty="0" smtClean="0"/>
          </a:p>
          <a:p>
            <a:pPr marL="742950" indent="-742950"/>
            <a:r>
              <a:rPr lang="zh-CN" altLang="zh-CN" sz="2000" dirty="0" smtClean="0"/>
              <a:t>教育部心理健康教育专家指导委员会委员</a:t>
            </a:r>
            <a:endParaRPr lang="en-US" altLang="zh-CN" sz="2000" dirty="0" smtClean="0"/>
          </a:p>
          <a:p>
            <a:pPr marL="742950" indent="-742950"/>
            <a:r>
              <a:rPr lang="zh-CN" altLang="zh-CN" sz="2000" dirty="0" smtClean="0"/>
              <a:t>中国心理卫生协会大学生专业委员会常务委员</a:t>
            </a:r>
            <a:endParaRPr lang="en-US" altLang="zh-CN" sz="2000" dirty="0" smtClean="0"/>
          </a:p>
          <a:p>
            <a:pPr marL="742950" indent="-742950"/>
            <a:endParaRPr lang="en-US" altLang="zh-CN" sz="20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B1381F45-A605-49A2-A07E-3CAFB9746BE3}"/>
              </a:ext>
            </a:extLst>
          </p:cNvPr>
          <p:cNvSpPr/>
          <p:nvPr/>
        </p:nvSpPr>
        <p:spPr>
          <a:xfrm>
            <a:off x="-7143" y="-26987"/>
            <a:ext cx="9165431" cy="6881813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请请</a:t>
            </a:r>
            <a:endParaRPr lang="zh-CN" altLang="en-US" dirty="0"/>
          </a:p>
        </p:txBody>
      </p:sp>
      <p:sp>
        <p:nvSpPr>
          <p:cNvPr id="13315" name="Line 119">
            <a:extLst>
              <a:ext uri="{FF2B5EF4-FFF2-40B4-BE49-F238E27FC236}">
                <a16:creationId xmlns:a16="http://schemas.microsoft.com/office/drawing/2014/main" xmlns="" id="{AA7226A8-8EAE-423F-8F81-E700C84A2ACC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0254" y="5203826"/>
            <a:ext cx="0" cy="646113"/>
          </a:xfrm>
          <a:prstGeom prst="line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lIns="121917" tIns="60958" rIns="121917" bIns="60958" anchor="ctr"/>
          <a:lstStyle/>
          <a:p>
            <a:endParaRPr lang="zh-CN" altLang="en-US"/>
          </a:p>
        </p:txBody>
      </p:sp>
      <p:sp>
        <p:nvSpPr>
          <p:cNvPr id="13316" name="Line 120">
            <a:extLst>
              <a:ext uri="{FF2B5EF4-FFF2-40B4-BE49-F238E27FC236}">
                <a16:creationId xmlns:a16="http://schemas.microsoft.com/office/drawing/2014/main" xmlns="" id="{DB293330-54BE-4899-8B82-5E7A9DE373F5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0254" y="5203826"/>
            <a:ext cx="0" cy="720725"/>
          </a:xfrm>
          <a:prstGeom prst="line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17" tIns="60958" rIns="121917" bIns="60958" anchor="ctr"/>
          <a:lstStyle/>
          <a:p>
            <a:endParaRPr lang="zh-CN" altLang="en-US"/>
          </a:p>
        </p:txBody>
      </p:sp>
      <p:grpSp>
        <p:nvGrpSpPr>
          <p:cNvPr id="2" name="Group 64">
            <a:extLst>
              <a:ext uri="{FF2B5EF4-FFF2-40B4-BE49-F238E27FC236}">
                <a16:creationId xmlns:a16="http://schemas.microsoft.com/office/drawing/2014/main" xmlns="" id="{F3784012-C4F9-4E3D-8D37-0B321D41AA64}"/>
              </a:ext>
            </a:extLst>
          </p:cNvPr>
          <p:cNvGrpSpPr>
            <a:grpSpLocks/>
          </p:cNvGrpSpPr>
          <p:nvPr/>
        </p:nvGrpSpPr>
        <p:grpSpPr bwMode="auto">
          <a:xfrm>
            <a:off x="6838950" y="-95250"/>
            <a:ext cx="2376488" cy="901700"/>
            <a:chOff x="0" y="0"/>
            <a:chExt cx="1264" cy="426"/>
          </a:xfrm>
        </p:grpSpPr>
        <p:pic>
          <p:nvPicPr>
            <p:cNvPr id="13357" name="圆角矩形 5">
              <a:extLst>
                <a:ext uri="{FF2B5EF4-FFF2-40B4-BE49-F238E27FC236}">
                  <a16:creationId xmlns:a16="http://schemas.microsoft.com/office/drawing/2014/main" xmlns="" id="{837B9465-8DA7-4383-B505-78906CBCB17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64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39">
              <a:extLst>
                <a:ext uri="{FF2B5EF4-FFF2-40B4-BE49-F238E27FC236}">
                  <a16:creationId xmlns:a16="http://schemas.microsoft.com/office/drawing/2014/main" xmlns="" id="{640BEAF7-6398-4721-B988-21FA28AE7D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" y="85"/>
              <a:ext cx="1079" cy="24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活动流程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67544" y="1052736"/>
            <a:ext cx="8280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参训学员要求：</a:t>
            </a:r>
            <a:endParaRPr lang="en-US" altLang="zh-CN" sz="4000" dirty="0" smtClean="0"/>
          </a:p>
          <a:p>
            <a:pPr marL="742950" indent="-742950">
              <a:buAutoNum type="arabicPlain"/>
            </a:pPr>
            <a:r>
              <a:rPr lang="zh-CN" altLang="en-US" sz="4000" dirty="0" smtClean="0"/>
              <a:t>两辆巴士，一个小时多车程。</a:t>
            </a:r>
            <a:endParaRPr lang="en-US" altLang="zh-CN" sz="4000" dirty="0" smtClean="0"/>
          </a:p>
          <a:p>
            <a:pPr marL="742950" indent="-742950">
              <a:buAutoNum type="arabicPlain"/>
            </a:pPr>
            <a:r>
              <a:rPr lang="zh-CN" altLang="en-US" sz="4000" dirty="0" smtClean="0"/>
              <a:t>培训地点是大兴半壁店国家森林公园内，星明湖度假村会议室。</a:t>
            </a:r>
            <a:endParaRPr lang="en-US" altLang="zh-CN" sz="4000" dirty="0" smtClean="0"/>
          </a:p>
          <a:p>
            <a:pPr marL="742950" indent="-742950">
              <a:buAutoNum type="arabicPlain"/>
            </a:pPr>
            <a:r>
              <a:rPr lang="zh-CN" altLang="en-US" sz="4000" dirty="0" smtClean="0"/>
              <a:t>午餐十人一桌，风情蒙古包。</a:t>
            </a:r>
            <a:endParaRPr lang="en-US" altLang="zh-CN" sz="4000" dirty="0" smtClean="0"/>
          </a:p>
          <a:p>
            <a:pPr marL="742950" indent="-742950">
              <a:buAutoNum type="arabicPlain"/>
            </a:pPr>
            <a:r>
              <a:rPr lang="zh-CN" altLang="en-US" sz="4000" dirty="0" smtClean="0"/>
              <a:t>提供药品救急，饮料茶点水果。</a:t>
            </a:r>
            <a:endParaRPr lang="en-US" altLang="zh-CN" sz="4000" dirty="0" smtClean="0"/>
          </a:p>
          <a:p>
            <a:pPr marL="742950" indent="-742950">
              <a:buAutoNum type="arabicPlain"/>
            </a:pPr>
            <a:r>
              <a:rPr lang="zh-CN" altLang="en-US" sz="4000" dirty="0" smtClean="0"/>
              <a:t>后勤保障安全，万无一失。</a:t>
            </a:r>
            <a:endParaRPr lang="en-US" altLang="zh-CN" sz="40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B1381F45-A605-49A2-A07E-3CAFB9746BE3}"/>
              </a:ext>
            </a:extLst>
          </p:cNvPr>
          <p:cNvSpPr/>
          <p:nvPr/>
        </p:nvSpPr>
        <p:spPr>
          <a:xfrm>
            <a:off x="-7143" y="-26987"/>
            <a:ext cx="9165431" cy="6881813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请请</a:t>
            </a:r>
            <a:endParaRPr lang="zh-CN" altLang="en-US" dirty="0"/>
          </a:p>
        </p:txBody>
      </p:sp>
      <p:sp>
        <p:nvSpPr>
          <p:cNvPr id="13315" name="Line 119">
            <a:extLst>
              <a:ext uri="{FF2B5EF4-FFF2-40B4-BE49-F238E27FC236}">
                <a16:creationId xmlns:a16="http://schemas.microsoft.com/office/drawing/2014/main" xmlns="" id="{AA7226A8-8EAE-423F-8F81-E700C84A2ACC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0254" y="5203826"/>
            <a:ext cx="0" cy="646113"/>
          </a:xfrm>
          <a:prstGeom prst="line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lIns="121917" tIns="60958" rIns="121917" bIns="60958" anchor="ctr"/>
          <a:lstStyle/>
          <a:p>
            <a:endParaRPr lang="zh-CN" altLang="en-US"/>
          </a:p>
        </p:txBody>
      </p:sp>
      <p:sp>
        <p:nvSpPr>
          <p:cNvPr id="13316" name="Line 120">
            <a:extLst>
              <a:ext uri="{FF2B5EF4-FFF2-40B4-BE49-F238E27FC236}">
                <a16:creationId xmlns:a16="http://schemas.microsoft.com/office/drawing/2014/main" xmlns="" id="{DB293330-54BE-4899-8B82-5E7A9DE373F5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0254" y="5203826"/>
            <a:ext cx="0" cy="720725"/>
          </a:xfrm>
          <a:prstGeom prst="line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17" tIns="60958" rIns="121917" bIns="60958" anchor="ctr"/>
          <a:lstStyle/>
          <a:p>
            <a:endParaRPr lang="zh-CN" altLang="en-US"/>
          </a:p>
        </p:txBody>
      </p:sp>
      <p:grpSp>
        <p:nvGrpSpPr>
          <p:cNvPr id="2" name="Group 64">
            <a:extLst>
              <a:ext uri="{FF2B5EF4-FFF2-40B4-BE49-F238E27FC236}">
                <a16:creationId xmlns:a16="http://schemas.microsoft.com/office/drawing/2014/main" xmlns="" id="{F3784012-C4F9-4E3D-8D37-0B321D41AA64}"/>
              </a:ext>
            </a:extLst>
          </p:cNvPr>
          <p:cNvGrpSpPr>
            <a:grpSpLocks/>
          </p:cNvGrpSpPr>
          <p:nvPr/>
        </p:nvGrpSpPr>
        <p:grpSpPr bwMode="auto">
          <a:xfrm>
            <a:off x="6838950" y="-95250"/>
            <a:ext cx="2376488" cy="901700"/>
            <a:chOff x="0" y="0"/>
            <a:chExt cx="1264" cy="426"/>
          </a:xfrm>
        </p:grpSpPr>
        <p:pic>
          <p:nvPicPr>
            <p:cNvPr id="13357" name="圆角矩形 5">
              <a:extLst>
                <a:ext uri="{FF2B5EF4-FFF2-40B4-BE49-F238E27FC236}">
                  <a16:creationId xmlns:a16="http://schemas.microsoft.com/office/drawing/2014/main" xmlns="" id="{837B9465-8DA7-4383-B505-78906CBCB17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64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39">
              <a:extLst>
                <a:ext uri="{FF2B5EF4-FFF2-40B4-BE49-F238E27FC236}">
                  <a16:creationId xmlns:a16="http://schemas.microsoft.com/office/drawing/2014/main" xmlns="" id="{640BEAF7-6398-4721-B988-21FA28AE7D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" y="85"/>
              <a:ext cx="1079" cy="24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活动流程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39552" y="764704"/>
            <a:ext cx="828092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参训学员要求：</a:t>
            </a:r>
            <a:endParaRPr lang="en-US" altLang="zh-CN" sz="4000" dirty="0" smtClean="0"/>
          </a:p>
          <a:p>
            <a:endParaRPr lang="en-US" altLang="zh-CN" sz="4000" dirty="0" smtClean="0"/>
          </a:p>
          <a:p>
            <a:pPr marL="742950" indent="-742950">
              <a:buAutoNum type="arabicPlain"/>
            </a:pPr>
            <a:r>
              <a:rPr lang="zh-CN" altLang="zh-CN" sz="3600" dirty="0"/>
              <a:t>所有参加</a:t>
            </a:r>
            <a:r>
              <a:rPr lang="zh-CN" altLang="zh-CN" sz="3600" dirty="0" smtClean="0"/>
              <a:t>学员</a:t>
            </a:r>
            <a:r>
              <a:rPr lang="en-US" altLang="zh-CN" sz="3600" dirty="0" smtClean="0"/>
              <a:t>10</a:t>
            </a:r>
            <a:r>
              <a:rPr lang="zh-CN" altLang="en-US" sz="3600" dirty="0" smtClean="0"/>
              <a:t>月</a:t>
            </a:r>
            <a:r>
              <a:rPr lang="en-US" altLang="zh-CN" sz="3600" dirty="0" smtClean="0"/>
              <a:t>18</a:t>
            </a:r>
            <a:r>
              <a:rPr lang="zh-CN" altLang="en-US" sz="3600" dirty="0" smtClean="0"/>
              <a:t>日前</a:t>
            </a:r>
            <a:r>
              <a:rPr lang="zh-CN" altLang="zh-CN" sz="3600" dirty="0" smtClean="0"/>
              <a:t>提交</a:t>
            </a:r>
            <a:r>
              <a:rPr lang="zh-CN" altLang="zh-CN" sz="3600" dirty="0"/>
              <a:t>姓名、性别</a:t>
            </a:r>
            <a:r>
              <a:rPr lang="zh-CN" altLang="zh-CN" sz="3600" dirty="0" smtClean="0"/>
              <a:t>、</a:t>
            </a:r>
            <a:r>
              <a:rPr lang="zh-CN" altLang="en-US" sz="3600" dirty="0" smtClean="0"/>
              <a:t>单位、</a:t>
            </a:r>
            <a:r>
              <a:rPr lang="zh-CN" altLang="zh-CN" sz="3600" dirty="0" smtClean="0"/>
              <a:t>身份证号码、手机</a:t>
            </a:r>
            <a:r>
              <a:rPr lang="zh-CN" altLang="zh-CN" sz="3600" dirty="0"/>
              <a:t>号码（必须），用于购买保险</a:t>
            </a:r>
            <a:r>
              <a:rPr lang="zh-CN" altLang="zh-CN" sz="3600" dirty="0" smtClean="0"/>
              <a:t>。</a:t>
            </a:r>
            <a:endParaRPr lang="en-US" altLang="zh-CN" sz="3600" dirty="0" smtClean="0"/>
          </a:p>
          <a:p>
            <a:pPr marL="742950" indent="-742950">
              <a:buAutoNum type="arabicPlain"/>
            </a:pPr>
            <a:r>
              <a:rPr lang="zh-CN" altLang="en-US" sz="3600" dirty="0" smtClean="0"/>
              <a:t>所有学员务必于</a:t>
            </a:r>
            <a:r>
              <a:rPr lang="en-US" altLang="zh-CN" sz="3600" dirty="0" smtClean="0"/>
              <a:t>26</a:t>
            </a:r>
            <a:r>
              <a:rPr lang="zh-CN" altLang="en-US" sz="3600" dirty="0" smtClean="0"/>
              <a:t>号</a:t>
            </a:r>
            <a:r>
              <a:rPr lang="zh-CN" altLang="en-US" sz="3600" dirty="0" smtClean="0"/>
              <a:t>早晨</a:t>
            </a:r>
            <a:r>
              <a:rPr lang="en-US" altLang="zh-CN" sz="3600" dirty="0" smtClean="0"/>
              <a:t>7</a:t>
            </a:r>
            <a:r>
              <a:rPr lang="en-US" altLang="zh-CN" sz="3600" dirty="0" smtClean="0"/>
              <a:t>:30</a:t>
            </a:r>
            <a:r>
              <a:rPr lang="zh-CN" altLang="en-US" sz="3600" dirty="0" smtClean="0"/>
              <a:t>前于</a:t>
            </a:r>
            <a:r>
              <a:rPr lang="zh-CN" altLang="en-US" sz="3600" dirty="0" smtClean="0"/>
              <a:t>学校</a:t>
            </a:r>
            <a:r>
              <a:rPr lang="zh-CN" altLang="en-US" sz="3600" dirty="0" smtClean="0"/>
              <a:t>南门报到上车入座</a:t>
            </a:r>
            <a:r>
              <a:rPr lang="zh-CN" altLang="en-US" sz="3600" dirty="0" smtClean="0"/>
              <a:t>，</a:t>
            </a:r>
            <a:r>
              <a:rPr lang="en-US" altLang="zh-CN" sz="3600" dirty="0" smtClean="0"/>
              <a:t>7:40</a:t>
            </a:r>
            <a:r>
              <a:rPr lang="zh-CN" altLang="en-US" sz="3600" dirty="0" smtClean="0"/>
              <a:t>准时</a:t>
            </a:r>
            <a:r>
              <a:rPr lang="zh-CN" altLang="en-US" sz="3600" dirty="0" smtClean="0"/>
              <a:t>发车。</a:t>
            </a:r>
            <a:endParaRPr lang="en-US" altLang="zh-CN" sz="3600" dirty="0" smtClean="0"/>
          </a:p>
          <a:p>
            <a:pPr marL="742950" indent="-742950">
              <a:buAutoNum type="arabicPlain"/>
            </a:pPr>
            <a:r>
              <a:rPr lang="zh-CN" altLang="en-US" sz="3600" dirty="0" smtClean="0"/>
              <a:t>自备早餐，提供矿泉水。</a:t>
            </a:r>
            <a:endParaRPr lang="en-US" altLang="zh-CN" sz="36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B1381F45-A605-49A2-A07E-3CAFB9746BE3}"/>
              </a:ext>
            </a:extLst>
          </p:cNvPr>
          <p:cNvSpPr/>
          <p:nvPr/>
        </p:nvSpPr>
        <p:spPr>
          <a:xfrm>
            <a:off x="-7143" y="-26987"/>
            <a:ext cx="9165431" cy="6881813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请请</a:t>
            </a:r>
            <a:endParaRPr lang="zh-CN" altLang="en-US" dirty="0"/>
          </a:p>
        </p:txBody>
      </p:sp>
      <p:sp>
        <p:nvSpPr>
          <p:cNvPr id="13315" name="Line 119">
            <a:extLst>
              <a:ext uri="{FF2B5EF4-FFF2-40B4-BE49-F238E27FC236}">
                <a16:creationId xmlns:a16="http://schemas.microsoft.com/office/drawing/2014/main" xmlns="" id="{AA7226A8-8EAE-423F-8F81-E700C84A2ACC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0254" y="5203826"/>
            <a:ext cx="0" cy="646113"/>
          </a:xfrm>
          <a:prstGeom prst="line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lIns="121917" tIns="60958" rIns="121917" bIns="60958" anchor="ctr"/>
          <a:lstStyle/>
          <a:p>
            <a:endParaRPr lang="zh-CN" altLang="en-US"/>
          </a:p>
        </p:txBody>
      </p:sp>
      <p:sp>
        <p:nvSpPr>
          <p:cNvPr id="13316" name="Line 120">
            <a:extLst>
              <a:ext uri="{FF2B5EF4-FFF2-40B4-BE49-F238E27FC236}">
                <a16:creationId xmlns:a16="http://schemas.microsoft.com/office/drawing/2014/main" xmlns="" id="{DB293330-54BE-4899-8B82-5E7A9DE373F5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0254" y="5203826"/>
            <a:ext cx="0" cy="720725"/>
          </a:xfrm>
          <a:prstGeom prst="line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17" tIns="60958" rIns="121917" bIns="60958" anchor="ctr"/>
          <a:lstStyle/>
          <a:p>
            <a:endParaRPr lang="zh-CN" altLang="en-US"/>
          </a:p>
        </p:txBody>
      </p:sp>
      <p:grpSp>
        <p:nvGrpSpPr>
          <p:cNvPr id="2" name="Group 64">
            <a:extLst>
              <a:ext uri="{FF2B5EF4-FFF2-40B4-BE49-F238E27FC236}">
                <a16:creationId xmlns:a16="http://schemas.microsoft.com/office/drawing/2014/main" xmlns="" id="{F3784012-C4F9-4E3D-8D37-0B321D41AA64}"/>
              </a:ext>
            </a:extLst>
          </p:cNvPr>
          <p:cNvGrpSpPr>
            <a:grpSpLocks/>
          </p:cNvGrpSpPr>
          <p:nvPr/>
        </p:nvGrpSpPr>
        <p:grpSpPr bwMode="auto">
          <a:xfrm>
            <a:off x="6838950" y="-95250"/>
            <a:ext cx="2376488" cy="901700"/>
            <a:chOff x="0" y="0"/>
            <a:chExt cx="1264" cy="426"/>
          </a:xfrm>
        </p:grpSpPr>
        <p:pic>
          <p:nvPicPr>
            <p:cNvPr id="13357" name="圆角矩形 5">
              <a:extLst>
                <a:ext uri="{FF2B5EF4-FFF2-40B4-BE49-F238E27FC236}">
                  <a16:creationId xmlns:a16="http://schemas.microsoft.com/office/drawing/2014/main" xmlns="" id="{837B9465-8DA7-4383-B505-78906CBCB17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64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39">
              <a:extLst>
                <a:ext uri="{FF2B5EF4-FFF2-40B4-BE49-F238E27FC236}">
                  <a16:creationId xmlns:a16="http://schemas.microsoft.com/office/drawing/2014/main" xmlns="" id="{640BEAF7-6398-4721-B988-21FA28AE7D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" y="85"/>
              <a:ext cx="1079" cy="24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活动流程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67544" y="1052736"/>
            <a:ext cx="82809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参训学员要求：</a:t>
            </a:r>
            <a:endParaRPr lang="en-US" altLang="zh-CN" sz="4000" dirty="0" smtClean="0"/>
          </a:p>
          <a:p>
            <a:endParaRPr lang="en-US" altLang="zh-CN" sz="4000" dirty="0" smtClean="0"/>
          </a:p>
          <a:p>
            <a:pPr marL="742950" indent="-742950">
              <a:buAutoNum type="arabicPlain"/>
            </a:pPr>
            <a:r>
              <a:rPr lang="zh-CN" altLang="en-US" sz="4000" dirty="0" smtClean="0"/>
              <a:t>要求穿着运动装或便装</a:t>
            </a:r>
            <a:r>
              <a:rPr lang="zh-CN" altLang="en-US" sz="4000" dirty="0"/>
              <a:t>、</a:t>
            </a:r>
            <a:r>
              <a:rPr lang="zh-CN" altLang="en-US" sz="4000" dirty="0" smtClean="0"/>
              <a:t>运动鞋</a:t>
            </a:r>
            <a:endParaRPr lang="en-US" altLang="zh-CN" sz="4000" dirty="0" smtClean="0"/>
          </a:p>
          <a:p>
            <a:pPr marL="742950" indent="-742950">
              <a:buAutoNum type="arabicPlain"/>
            </a:pPr>
            <a:r>
              <a:rPr lang="zh-CN" altLang="en-US" sz="4000" dirty="0" smtClean="0"/>
              <a:t>贵重首饰物品皮包等严禁携带</a:t>
            </a:r>
            <a:endParaRPr lang="en-US" altLang="zh-CN" sz="4000" dirty="0" smtClean="0"/>
          </a:p>
          <a:p>
            <a:pPr marL="742950" indent="-742950">
              <a:buAutoNum type="arabicPlain"/>
            </a:pPr>
            <a:r>
              <a:rPr lang="zh-CN" altLang="en-US" sz="4000" dirty="0" smtClean="0"/>
              <a:t>课程期间全心投入中途不得退出</a:t>
            </a:r>
            <a:endParaRPr lang="en-US" altLang="zh-CN" sz="4000" dirty="0" smtClean="0"/>
          </a:p>
          <a:p>
            <a:pPr marL="742950" indent="-742950">
              <a:buAutoNum type="arabicPlain"/>
            </a:pPr>
            <a:r>
              <a:rPr lang="zh-CN" altLang="en-US" sz="4000" dirty="0" smtClean="0"/>
              <a:t>手机处于静音状态</a:t>
            </a:r>
            <a:endParaRPr lang="en-US" altLang="zh-CN" sz="4000" dirty="0" smtClean="0"/>
          </a:p>
          <a:p>
            <a:pPr marL="742950" indent="-742950">
              <a:buAutoNum type="arabicPlain"/>
            </a:pPr>
            <a:r>
              <a:rPr lang="zh-CN" altLang="en-US" sz="4000" dirty="0" smtClean="0"/>
              <a:t>全程不得饮含有酒精饮品</a:t>
            </a:r>
            <a:endParaRPr lang="en-US" altLang="zh-CN" sz="4000" dirty="0" smtClean="0"/>
          </a:p>
          <a:p>
            <a:pPr marL="742950" indent="-742950">
              <a:buAutoNum type="arabicPlain"/>
            </a:pPr>
            <a:endParaRPr lang="en-US" altLang="zh-CN" sz="40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B1381F45-A605-49A2-A07E-3CAFB9746BE3}"/>
              </a:ext>
            </a:extLst>
          </p:cNvPr>
          <p:cNvSpPr/>
          <p:nvPr/>
        </p:nvSpPr>
        <p:spPr>
          <a:xfrm>
            <a:off x="-7143" y="-26987"/>
            <a:ext cx="9165431" cy="6881813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请请</a:t>
            </a:r>
            <a:endParaRPr lang="zh-CN" altLang="en-US" dirty="0"/>
          </a:p>
        </p:txBody>
      </p:sp>
      <p:sp>
        <p:nvSpPr>
          <p:cNvPr id="13315" name="Line 119">
            <a:extLst>
              <a:ext uri="{FF2B5EF4-FFF2-40B4-BE49-F238E27FC236}">
                <a16:creationId xmlns:a16="http://schemas.microsoft.com/office/drawing/2014/main" xmlns="" id="{AA7226A8-8EAE-423F-8F81-E700C84A2ACC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0254" y="5203826"/>
            <a:ext cx="0" cy="646113"/>
          </a:xfrm>
          <a:prstGeom prst="line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lIns="121917" tIns="60958" rIns="121917" bIns="60958" anchor="ctr"/>
          <a:lstStyle/>
          <a:p>
            <a:endParaRPr lang="zh-CN" altLang="en-US"/>
          </a:p>
        </p:txBody>
      </p:sp>
      <p:sp>
        <p:nvSpPr>
          <p:cNvPr id="13316" name="Line 120">
            <a:extLst>
              <a:ext uri="{FF2B5EF4-FFF2-40B4-BE49-F238E27FC236}">
                <a16:creationId xmlns:a16="http://schemas.microsoft.com/office/drawing/2014/main" xmlns="" id="{DB293330-54BE-4899-8B82-5E7A9DE373F5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0254" y="5203826"/>
            <a:ext cx="0" cy="720725"/>
          </a:xfrm>
          <a:prstGeom prst="line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17" tIns="60958" rIns="121917" bIns="60958" anchor="ctr"/>
          <a:lstStyle/>
          <a:p>
            <a:endParaRPr lang="zh-CN" altLang="en-US"/>
          </a:p>
        </p:txBody>
      </p:sp>
      <p:grpSp>
        <p:nvGrpSpPr>
          <p:cNvPr id="2" name="Group 64">
            <a:extLst>
              <a:ext uri="{FF2B5EF4-FFF2-40B4-BE49-F238E27FC236}">
                <a16:creationId xmlns:a16="http://schemas.microsoft.com/office/drawing/2014/main" xmlns="" id="{F3784012-C4F9-4E3D-8D37-0B321D41AA64}"/>
              </a:ext>
            </a:extLst>
          </p:cNvPr>
          <p:cNvGrpSpPr>
            <a:grpSpLocks/>
          </p:cNvGrpSpPr>
          <p:nvPr/>
        </p:nvGrpSpPr>
        <p:grpSpPr bwMode="auto">
          <a:xfrm>
            <a:off x="6838950" y="-95250"/>
            <a:ext cx="2376488" cy="901700"/>
            <a:chOff x="0" y="0"/>
            <a:chExt cx="1264" cy="426"/>
          </a:xfrm>
        </p:grpSpPr>
        <p:pic>
          <p:nvPicPr>
            <p:cNvPr id="13357" name="圆角矩形 5">
              <a:extLst>
                <a:ext uri="{FF2B5EF4-FFF2-40B4-BE49-F238E27FC236}">
                  <a16:creationId xmlns:a16="http://schemas.microsoft.com/office/drawing/2014/main" xmlns="" id="{837B9465-8DA7-4383-B505-78906CBCB17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64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39">
              <a:extLst>
                <a:ext uri="{FF2B5EF4-FFF2-40B4-BE49-F238E27FC236}">
                  <a16:creationId xmlns:a16="http://schemas.microsoft.com/office/drawing/2014/main" xmlns="" id="{640BEAF7-6398-4721-B988-21FA28AE7D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" y="85"/>
              <a:ext cx="1079" cy="24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活动流程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67544" y="1052736"/>
            <a:ext cx="82809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半壁店国家森林公园</a:t>
            </a:r>
            <a:endParaRPr lang="en-US" altLang="zh-CN" sz="4000" dirty="0" smtClean="0"/>
          </a:p>
          <a:p>
            <a:r>
              <a:rPr lang="zh-CN" altLang="en-US" sz="4000" dirty="0" smtClean="0"/>
              <a:t>位于大兴区，是目前北京市面积最大的一片森林，占地</a:t>
            </a:r>
            <a:r>
              <a:rPr lang="en-US" altLang="zh-CN" sz="4000" dirty="0" smtClean="0"/>
              <a:t>180</a:t>
            </a:r>
            <a:r>
              <a:rPr lang="zh-CN" altLang="en-US" sz="4000" dirty="0" smtClean="0"/>
              <a:t>公顷，以田园式风光著称。园内草木清香，空气清新。</a:t>
            </a:r>
            <a:r>
              <a:rPr lang="en-US" altLang="zh-CN" sz="4000" dirty="0" smtClean="0"/>
              <a:t>3000</a:t>
            </a:r>
            <a:r>
              <a:rPr lang="zh-CN" altLang="en-US" sz="4000" dirty="0" smtClean="0"/>
              <a:t>亩森林郁郁葱葱。森林茂密，碑石为文，立于园中，小路幽静、凉爽怡人，环境舒适，醉人心脾。</a:t>
            </a:r>
            <a:endParaRPr lang="en-US" altLang="zh-CN" sz="40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B1381F45-A605-49A2-A07E-3CAFB9746BE3}"/>
              </a:ext>
            </a:extLst>
          </p:cNvPr>
          <p:cNvSpPr/>
          <p:nvPr/>
        </p:nvSpPr>
        <p:spPr>
          <a:xfrm>
            <a:off x="-7143" y="-26987"/>
            <a:ext cx="9165431" cy="6881813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请请</a:t>
            </a:r>
            <a:endParaRPr lang="zh-CN" altLang="en-US" dirty="0"/>
          </a:p>
        </p:txBody>
      </p:sp>
      <p:sp>
        <p:nvSpPr>
          <p:cNvPr id="13315" name="Line 119">
            <a:extLst>
              <a:ext uri="{FF2B5EF4-FFF2-40B4-BE49-F238E27FC236}">
                <a16:creationId xmlns:a16="http://schemas.microsoft.com/office/drawing/2014/main" xmlns="" id="{AA7226A8-8EAE-423F-8F81-E700C84A2ACC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0254" y="5203826"/>
            <a:ext cx="0" cy="646113"/>
          </a:xfrm>
          <a:prstGeom prst="line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lIns="121917" tIns="60958" rIns="121917" bIns="60958" anchor="ctr"/>
          <a:lstStyle/>
          <a:p>
            <a:endParaRPr lang="zh-CN" altLang="en-US"/>
          </a:p>
        </p:txBody>
      </p:sp>
      <p:sp>
        <p:nvSpPr>
          <p:cNvPr id="13316" name="Line 120">
            <a:extLst>
              <a:ext uri="{FF2B5EF4-FFF2-40B4-BE49-F238E27FC236}">
                <a16:creationId xmlns:a16="http://schemas.microsoft.com/office/drawing/2014/main" xmlns="" id="{DB293330-54BE-4899-8B82-5E7A9DE373F5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0254" y="5203826"/>
            <a:ext cx="0" cy="720725"/>
          </a:xfrm>
          <a:prstGeom prst="line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17" tIns="60958" rIns="121917" bIns="60958" anchor="ctr"/>
          <a:lstStyle/>
          <a:p>
            <a:endParaRPr lang="zh-CN" altLang="en-US"/>
          </a:p>
        </p:txBody>
      </p:sp>
      <p:grpSp>
        <p:nvGrpSpPr>
          <p:cNvPr id="2" name="Group 64">
            <a:extLst>
              <a:ext uri="{FF2B5EF4-FFF2-40B4-BE49-F238E27FC236}">
                <a16:creationId xmlns:a16="http://schemas.microsoft.com/office/drawing/2014/main" xmlns="" id="{F3784012-C4F9-4E3D-8D37-0B321D41AA64}"/>
              </a:ext>
            </a:extLst>
          </p:cNvPr>
          <p:cNvGrpSpPr>
            <a:grpSpLocks/>
          </p:cNvGrpSpPr>
          <p:nvPr/>
        </p:nvGrpSpPr>
        <p:grpSpPr bwMode="auto">
          <a:xfrm>
            <a:off x="6838950" y="-95250"/>
            <a:ext cx="2376488" cy="901700"/>
            <a:chOff x="0" y="0"/>
            <a:chExt cx="1264" cy="426"/>
          </a:xfrm>
        </p:grpSpPr>
        <p:pic>
          <p:nvPicPr>
            <p:cNvPr id="13357" name="圆角矩形 5">
              <a:extLst>
                <a:ext uri="{FF2B5EF4-FFF2-40B4-BE49-F238E27FC236}">
                  <a16:creationId xmlns:a16="http://schemas.microsoft.com/office/drawing/2014/main" xmlns="" id="{837B9465-8DA7-4383-B505-78906CBCB17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64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39">
              <a:extLst>
                <a:ext uri="{FF2B5EF4-FFF2-40B4-BE49-F238E27FC236}">
                  <a16:creationId xmlns:a16="http://schemas.microsoft.com/office/drawing/2014/main" xmlns="" id="{640BEAF7-6398-4721-B988-21FA28AE7D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" y="85"/>
              <a:ext cx="1079" cy="24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活动流程</a:t>
              </a:r>
            </a:p>
          </p:txBody>
        </p:sp>
      </p:grpSp>
      <p:pic>
        <p:nvPicPr>
          <p:cNvPr id="2050" name="Picture 2" descr="C:\Users\凯旋心理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17534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B1381F45-A605-49A2-A07E-3CAFB9746BE3}"/>
              </a:ext>
            </a:extLst>
          </p:cNvPr>
          <p:cNvSpPr/>
          <p:nvPr/>
        </p:nvSpPr>
        <p:spPr>
          <a:xfrm>
            <a:off x="-7143" y="-26987"/>
            <a:ext cx="9165431" cy="6881813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请请</a:t>
            </a:r>
            <a:endParaRPr lang="zh-CN" altLang="en-US" dirty="0"/>
          </a:p>
        </p:txBody>
      </p:sp>
      <p:sp>
        <p:nvSpPr>
          <p:cNvPr id="13315" name="Line 119">
            <a:extLst>
              <a:ext uri="{FF2B5EF4-FFF2-40B4-BE49-F238E27FC236}">
                <a16:creationId xmlns:a16="http://schemas.microsoft.com/office/drawing/2014/main" xmlns="" id="{AA7226A8-8EAE-423F-8F81-E700C84A2ACC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0254" y="5203826"/>
            <a:ext cx="0" cy="646113"/>
          </a:xfrm>
          <a:prstGeom prst="line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lIns="121917" tIns="60958" rIns="121917" bIns="60958" anchor="ctr"/>
          <a:lstStyle/>
          <a:p>
            <a:endParaRPr lang="zh-CN" altLang="en-US"/>
          </a:p>
        </p:txBody>
      </p:sp>
      <p:sp>
        <p:nvSpPr>
          <p:cNvPr id="13316" name="Line 120">
            <a:extLst>
              <a:ext uri="{FF2B5EF4-FFF2-40B4-BE49-F238E27FC236}">
                <a16:creationId xmlns:a16="http://schemas.microsoft.com/office/drawing/2014/main" xmlns="" id="{DB293330-54BE-4899-8B82-5E7A9DE373F5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0254" y="5203826"/>
            <a:ext cx="0" cy="720725"/>
          </a:xfrm>
          <a:prstGeom prst="line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17" tIns="60958" rIns="121917" bIns="60958" anchor="ctr"/>
          <a:lstStyle/>
          <a:p>
            <a:endParaRPr lang="zh-CN" altLang="en-US"/>
          </a:p>
        </p:txBody>
      </p:sp>
      <p:grpSp>
        <p:nvGrpSpPr>
          <p:cNvPr id="2" name="Group 64">
            <a:extLst>
              <a:ext uri="{FF2B5EF4-FFF2-40B4-BE49-F238E27FC236}">
                <a16:creationId xmlns:a16="http://schemas.microsoft.com/office/drawing/2014/main" xmlns="" id="{F3784012-C4F9-4E3D-8D37-0B321D41AA64}"/>
              </a:ext>
            </a:extLst>
          </p:cNvPr>
          <p:cNvGrpSpPr>
            <a:grpSpLocks/>
          </p:cNvGrpSpPr>
          <p:nvPr/>
        </p:nvGrpSpPr>
        <p:grpSpPr bwMode="auto">
          <a:xfrm>
            <a:off x="6838950" y="-95250"/>
            <a:ext cx="2376488" cy="901700"/>
            <a:chOff x="0" y="0"/>
            <a:chExt cx="1264" cy="426"/>
          </a:xfrm>
        </p:grpSpPr>
        <p:pic>
          <p:nvPicPr>
            <p:cNvPr id="13357" name="圆角矩形 5">
              <a:extLst>
                <a:ext uri="{FF2B5EF4-FFF2-40B4-BE49-F238E27FC236}">
                  <a16:creationId xmlns:a16="http://schemas.microsoft.com/office/drawing/2014/main" xmlns="" id="{837B9465-8DA7-4383-B505-78906CBCB17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64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39">
              <a:extLst>
                <a:ext uri="{FF2B5EF4-FFF2-40B4-BE49-F238E27FC236}">
                  <a16:creationId xmlns:a16="http://schemas.microsoft.com/office/drawing/2014/main" xmlns="" id="{640BEAF7-6398-4721-B988-21FA28AE7D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" y="85"/>
              <a:ext cx="1079" cy="24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活动流程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67544" y="105273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。</a:t>
            </a:r>
            <a:endParaRPr lang="en-US" altLang="zh-CN" sz="4000" dirty="0" smtClean="0"/>
          </a:p>
        </p:txBody>
      </p:sp>
      <p:pic>
        <p:nvPicPr>
          <p:cNvPr id="3075" name="Picture 3" descr="C:\Users\凯旋心理\Desktop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144001" cy="6741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B1381F45-A605-49A2-A07E-3CAFB9746BE3}"/>
              </a:ext>
            </a:extLst>
          </p:cNvPr>
          <p:cNvSpPr/>
          <p:nvPr/>
        </p:nvSpPr>
        <p:spPr>
          <a:xfrm>
            <a:off x="-7143" y="-26987"/>
            <a:ext cx="9165431" cy="6881813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请请</a:t>
            </a:r>
            <a:endParaRPr lang="zh-CN" altLang="en-US" dirty="0"/>
          </a:p>
        </p:txBody>
      </p:sp>
      <p:sp>
        <p:nvSpPr>
          <p:cNvPr id="13315" name="Line 119">
            <a:extLst>
              <a:ext uri="{FF2B5EF4-FFF2-40B4-BE49-F238E27FC236}">
                <a16:creationId xmlns:a16="http://schemas.microsoft.com/office/drawing/2014/main" xmlns="" id="{AA7226A8-8EAE-423F-8F81-E700C84A2ACC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0254" y="5203826"/>
            <a:ext cx="0" cy="646113"/>
          </a:xfrm>
          <a:prstGeom prst="line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lIns="121917" tIns="60958" rIns="121917" bIns="60958" anchor="ctr"/>
          <a:lstStyle/>
          <a:p>
            <a:endParaRPr lang="zh-CN" altLang="en-US"/>
          </a:p>
        </p:txBody>
      </p:sp>
      <p:sp>
        <p:nvSpPr>
          <p:cNvPr id="13316" name="Line 120">
            <a:extLst>
              <a:ext uri="{FF2B5EF4-FFF2-40B4-BE49-F238E27FC236}">
                <a16:creationId xmlns:a16="http://schemas.microsoft.com/office/drawing/2014/main" xmlns="" id="{DB293330-54BE-4899-8B82-5E7A9DE373F5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0254" y="5203826"/>
            <a:ext cx="0" cy="720725"/>
          </a:xfrm>
          <a:prstGeom prst="line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17" tIns="60958" rIns="121917" bIns="60958" anchor="ctr"/>
          <a:lstStyle/>
          <a:p>
            <a:endParaRPr lang="zh-CN" altLang="en-US"/>
          </a:p>
        </p:txBody>
      </p:sp>
      <p:grpSp>
        <p:nvGrpSpPr>
          <p:cNvPr id="2" name="Group 64">
            <a:extLst>
              <a:ext uri="{FF2B5EF4-FFF2-40B4-BE49-F238E27FC236}">
                <a16:creationId xmlns:a16="http://schemas.microsoft.com/office/drawing/2014/main" xmlns="" id="{F3784012-C4F9-4E3D-8D37-0B321D41AA64}"/>
              </a:ext>
            </a:extLst>
          </p:cNvPr>
          <p:cNvGrpSpPr>
            <a:grpSpLocks/>
          </p:cNvGrpSpPr>
          <p:nvPr/>
        </p:nvGrpSpPr>
        <p:grpSpPr bwMode="auto">
          <a:xfrm>
            <a:off x="6838950" y="-95250"/>
            <a:ext cx="2376488" cy="901700"/>
            <a:chOff x="0" y="0"/>
            <a:chExt cx="1264" cy="426"/>
          </a:xfrm>
        </p:grpSpPr>
        <p:pic>
          <p:nvPicPr>
            <p:cNvPr id="13357" name="圆角矩形 5">
              <a:extLst>
                <a:ext uri="{FF2B5EF4-FFF2-40B4-BE49-F238E27FC236}">
                  <a16:creationId xmlns:a16="http://schemas.microsoft.com/office/drawing/2014/main" xmlns="" id="{837B9465-8DA7-4383-B505-78906CBCB17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64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39">
              <a:extLst>
                <a:ext uri="{FF2B5EF4-FFF2-40B4-BE49-F238E27FC236}">
                  <a16:creationId xmlns:a16="http://schemas.microsoft.com/office/drawing/2014/main" xmlns="" id="{640BEAF7-6398-4721-B988-21FA28AE7D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" y="85"/>
              <a:ext cx="1079" cy="24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活动流程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95536" y="1052736"/>
            <a:ext cx="82809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北京星明湖度假村，地点位于大兴区半壁店森林公园内，著有“京南第一湖”公园式度假村，坐落于半壁森林公园。中央湖景公园占地</a:t>
            </a:r>
            <a:r>
              <a:rPr lang="en-US" altLang="zh-CN" sz="3600" dirty="0" smtClean="0"/>
              <a:t>8300</a:t>
            </a:r>
            <a:r>
              <a:rPr lang="zh-CN" altLang="en-US" sz="3600" dirty="0" smtClean="0"/>
              <a:t>平方米，雕塑、喷泉、水幕、叠泉与湖边垂柳相映成趣。坐拥</a:t>
            </a:r>
            <a:r>
              <a:rPr lang="en-US" altLang="zh-CN" sz="3600" dirty="0" smtClean="0"/>
              <a:t>3000</a:t>
            </a:r>
            <a:r>
              <a:rPr lang="zh-CN" altLang="en-US" sz="3600" dirty="0" smtClean="0"/>
              <a:t>亩的森林公园和</a:t>
            </a:r>
            <a:r>
              <a:rPr lang="en-US" altLang="zh-CN" sz="3600" dirty="0" smtClean="0"/>
              <a:t>300</a:t>
            </a:r>
            <a:r>
              <a:rPr lang="zh-CN" altLang="en-US" sz="3600" dirty="0" smtClean="0"/>
              <a:t>亩的绿色观光农场，每日造氧</a:t>
            </a:r>
            <a:r>
              <a:rPr lang="en-US" altLang="zh-CN" sz="3600" dirty="0" smtClean="0"/>
              <a:t>50</a:t>
            </a:r>
            <a:r>
              <a:rPr lang="zh-CN" altLang="en-US" sz="3600" dirty="0" smtClean="0"/>
              <a:t>吨。北京市政府采购中心定为北京市党政机关会议定点场所。</a:t>
            </a:r>
            <a:endParaRPr lang="en-US" altLang="zh-CN" sz="36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B1381F45-A605-49A2-A07E-3CAFB9746BE3}"/>
              </a:ext>
            </a:extLst>
          </p:cNvPr>
          <p:cNvSpPr/>
          <p:nvPr/>
        </p:nvSpPr>
        <p:spPr>
          <a:xfrm>
            <a:off x="-7143" y="-26987"/>
            <a:ext cx="9165431" cy="6881813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请请</a:t>
            </a:r>
            <a:endParaRPr lang="zh-CN" altLang="en-US" dirty="0"/>
          </a:p>
        </p:txBody>
      </p:sp>
      <p:sp>
        <p:nvSpPr>
          <p:cNvPr id="13315" name="Line 119">
            <a:extLst>
              <a:ext uri="{FF2B5EF4-FFF2-40B4-BE49-F238E27FC236}">
                <a16:creationId xmlns:a16="http://schemas.microsoft.com/office/drawing/2014/main" xmlns="" id="{AA7226A8-8EAE-423F-8F81-E700C84A2ACC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0254" y="5203826"/>
            <a:ext cx="0" cy="646113"/>
          </a:xfrm>
          <a:prstGeom prst="line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lIns="121917" tIns="60958" rIns="121917" bIns="60958" anchor="ctr"/>
          <a:lstStyle/>
          <a:p>
            <a:endParaRPr lang="zh-CN" altLang="en-US"/>
          </a:p>
        </p:txBody>
      </p:sp>
      <p:sp>
        <p:nvSpPr>
          <p:cNvPr id="13316" name="Line 120">
            <a:extLst>
              <a:ext uri="{FF2B5EF4-FFF2-40B4-BE49-F238E27FC236}">
                <a16:creationId xmlns:a16="http://schemas.microsoft.com/office/drawing/2014/main" xmlns="" id="{DB293330-54BE-4899-8B82-5E7A9DE373F5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0254" y="5203826"/>
            <a:ext cx="0" cy="720725"/>
          </a:xfrm>
          <a:prstGeom prst="line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17" tIns="60958" rIns="121917" bIns="60958" anchor="ctr"/>
          <a:lstStyle/>
          <a:p>
            <a:endParaRPr lang="zh-CN" altLang="en-US"/>
          </a:p>
        </p:txBody>
      </p:sp>
      <p:grpSp>
        <p:nvGrpSpPr>
          <p:cNvPr id="2" name="Group 64">
            <a:extLst>
              <a:ext uri="{FF2B5EF4-FFF2-40B4-BE49-F238E27FC236}">
                <a16:creationId xmlns:a16="http://schemas.microsoft.com/office/drawing/2014/main" xmlns="" id="{F3784012-C4F9-4E3D-8D37-0B321D41AA64}"/>
              </a:ext>
            </a:extLst>
          </p:cNvPr>
          <p:cNvGrpSpPr>
            <a:grpSpLocks/>
          </p:cNvGrpSpPr>
          <p:nvPr/>
        </p:nvGrpSpPr>
        <p:grpSpPr bwMode="auto">
          <a:xfrm>
            <a:off x="6838950" y="-95250"/>
            <a:ext cx="2376488" cy="901700"/>
            <a:chOff x="0" y="0"/>
            <a:chExt cx="1264" cy="426"/>
          </a:xfrm>
        </p:grpSpPr>
        <p:pic>
          <p:nvPicPr>
            <p:cNvPr id="13357" name="圆角矩形 5">
              <a:extLst>
                <a:ext uri="{FF2B5EF4-FFF2-40B4-BE49-F238E27FC236}">
                  <a16:creationId xmlns:a16="http://schemas.microsoft.com/office/drawing/2014/main" xmlns="" id="{837B9465-8DA7-4383-B505-78906CBCB17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64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39">
              <a:extLst>
                <a:ext uri="{FF2B5EF4-FFF2-40B4-BE49-F238E27FC236}">
                  <a16:creationId xmlns:a16="http://schemas.microsoft.com/office/drawing/2014/main" xmlns="" id="{640BEAF7-6398-4721-B988-21FA28AE7D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" y="85"/>
              <a:ext cx="1079" cy="24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活动流程</a:t>
              </a:r>
            </a:p>
          </p:txBody>
        </p:sp>
      </p:grpSp>
      <p:pic>
        <p:nvPicPr>
          <p:cNvPr id="4098" name="Picture 2" descr="C:\Users\凯旋心理\Desktop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692696"/>
            <a:ext cx="9144001" cy="6165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B1381F45-A605-49A2-A07E-3CAFB9746BE3}"/>
              </a:ext>
            </a:extLst>
          </p:cNvPr>
          <p:cNvSpPr/>
          <p:nvPr/>
        </p:nvSpPr>
        <p:spPr>
          <a:xfrm>
            <a:off x="-7143" y="-26987"/>
            <a:ext cx="9165431" cy="6881813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请请</a:t>
            </a:r>
            <a:endParaRPr lang="zh-CN" altLang="en-US" dirty="0"/>
          </a:p>
        </p:txBody>
      </p:sp>
      <p:sp>
        <p:nvSpPr>
          <p:cNvPr id="13315" name="Line 119">
            <a:extLst>
              <a:ext uri="{FF2B5EF4-FFF2-40B4-BE49-F238E27FC236}">
                <a16:creationId xmlns:a16="http://schemas.microsoft.com/office/drawing/2014/main" xmlns="" id="{AA7226A8-8EAE-423F-8F81-E700C84A2ACC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0254" y="5203826"/>
            <a:ext cx="0" cy="646113"/>
          </a:xfrm>
          <a:prstGeom prst="line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lIns="121917" tIns="60958" rIns="121917" bIns="60958" anchor="ctr"/>
          <a:lstStyle/>
          <a:p>
            <a:endParaRPr lang="zh-CN" altLang="en-US"/>
          </a:p>
        </p:txBody>
      </p:sp>
      <p:sp>
        <p:nvSpPr>
          <p:cNvPr id="13316" name="Line 120">
            <a:extLst>
              <a:ext uri="{FF2B5EF4-FFF2-40B4-BE49-F238E27FC236}">
                <a16:creationId xmlns:a16="http://schemas.microsoft.com/office/drawing/2014/main" xmlns="" id="{DB293330-54BE-4899-8B82-5E7A9DE373F5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0254" y="5203826"/>
            <a:ext cx="0" cy="720725"/>
          </a:xfrm>
          <a:prstGeom prst="line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17" tIns="60958" rIns="121917" bIns="60958" anchor="ctr"/>
          <a:lstStyle/>
          <a:p>
            <a:endParaRPr lang="zh-CN" altLang="en-US"/>
          </a:p>
        </p:txBody>
      </p:sp>
      <p:grpSp>
        <p:nvGrpSpPr>
          <p:cNvPr id="2" name="Group 64">
            <a:extLst>
              <a:ext uri="{FF2B5EF4-FFF2-40B4-BE49-F238E27FC236}">
                <a16:creationId xmlns:a16="http://schemas.microsoft.com/office/drawing/2014/main" xmlns="" id="{F3784012-C4F9-4E3D-8D37-0B321D41AA64}"/>
              </a:ext>
            </a:extLst>
          </p:cNvPr>
          <p:cNvGrpSpPr>
            <a:grpSpLocks/>
          </p:cNvGrpSpPr>
          <p:nvPr/>
        </p:nvGrpSpPr>
        <p:grpSpPr bwMode="auto">
          <a:xfrm>
            <a:off x="6838950" y="-95250"/>
            <a:ext cx="2376488" cy="901700"/>
            <a:chOff x="0" y="0"/>
            <a:chExt cx="1264" cy="426"/>
          </a:xfrm>
        </p:grpSpPr>
        <p:pic>
          <p:nvPicPr>
            <p:cNvPr id="13357" name="圆角矩形 5">
              <a:extLst>
                <a:ext uri="{FF2B5EF4-FFF2-40B4-BE49-F238E27FC236}">
                  <a16:creationId xmlns:a16="http://schemas.microsoft.com/office/drawing/2014/main" xmlns="" id="{837B9465-8DA7-4383-B505-78906CBCB17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64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39">
              <a:extLst>
                <a:ext uri="{FF2B5EF4-FFF2-40B4-BE49-F238E27FC236}">
                  <a16:creationId xmlns:a16="http://schemas.microsoft.com/office/drawing/2014/main" xmlns="" id="{640BEAF7-6398-4721-B988-21FA28AE7D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" y="85"/>
              <a:ext cx="1079" cy="24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活动流程</a:t>
              </a:r>
            </a:p>
          </p:txBody>
        </p:sp>
      </p:grpSp>
      <p:pic>
        <p:nvPicPr>
          <p:cNvPr id="5122" name="Picture 2" descr="C:\Users\凯旋心理\Desktop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2696"/>
            <a:ext cx="9144000" cy="6129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B1381F45-A605-49A2-A07E-3CAFB9746BE3}"/>
              </a:ext>
            </a:extLst>
          </p:cNvPr>
          <p:cNvSpPr/>
          <p:nvPr/>
        </p:nvSpPr>
        <p:spPr>
          <a:xfrm>
            <a:off x="-7143" y="-26987"/>
            <a:ext cx="9165431" cy="6881813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请请</a:t>
            </a:r>
            <a:endParaRPr lang="zh-CN" altLang="en-US" dirty="0"/>
          </a:p>
        </p:txBody>
      </p:sp>
      <p:sp>
        <p:nvSpPr>
          <p:cNvPr id="13315" name="Line 119">
            <a:extLst>
              <a:ext uri="{FF2B5EF4-FFF2-40B4-BE49-F238E27FC236}">
                <a16:creationId xmlns:a16="http://schemas.microsoft.com/office/drawing/2014/main" xmlns="" id="{AA7226A8-8EAE-423F-8F81-E700C84A2ACC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0254" y="5203826"/>
            <a:ext cx="0" cy="646113"/>
          </a:xfrm>
          <a:prstGeom prst="line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lIns="121917" tIns="60958" rIns="121917" bIns="60958" anchor="ctr"/>
          <a:lstStyle/>
          <a:p>
            <a:endParaRPr lang="zh-CN" altLang="en-US"/>
          </a:p>
        </p:txBody>
      </p:sp>
      <p:sp>
        <p:nvSpPr>
          <p:cNvPr id="13316" name="Line 120">
            <a:extLst>
              <a:ext uri="{FF2B5EF4-FFF2-40B4-BE49-F238E27FC236}">
                <a16:creationId xmlns:a16="http://schemas.microsoft.com/office/drawing/2014/main" xmlns="" id="{DB293330-54BE-4899-8B82-5E7A9DE373F5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0254" y="5203826"/>
            <a:ext cx="0" cy="720725"/>
          </a:xfrm>
          <a:prstGeom prst="line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17" tIns="60958" rIns="121917" bIns="60958" anchor="ctr"/>
          <a:lstStyle/>
          <a:p>
            <a:endParaRPr lang="zh-CN" altLang="en-US"/>
          </a:p>
        </p:txBody>
      </p:sp>
      <p:grpSp>
        <p:nvGrpSpPr>
          <p:cNvPr id="2" name="Group 64">
            <a:extLst>
              <a:ext uri="{FF2B5EF4-FFF2-40B4-BE49-F238E27FC236}">
                <a16:creationId xmlns:a16="http://schemas.microsoft.com/office/drawing/2014/main" xmlns="" id="{F3784012-C4F9-4E3D-8D37-0B321D41AA64}"/>
              </a:ext>
            </a:extLst>
          </p:cNvPr>
          <p:cNvGrpSpPr>
            <a:grpSpLocks/>
          </p:cNvGrpSpPr>
          <p:nvPr/>
        </p:nvGrpSpPr>
        <p:grpSpPr bwMode="auto">
          <a:xfrm>
            <a:off x="6838950" y="-95250"/>
            <a:ext cx="2376488" cy="901700"/>
            <a:chOff x="0" y="0"/>
            <a:chExt cx="1264" cy="426"/>
          </a:xfrm>
        </p:grpSpPr>
        <p:pic>
          <p:nvPicPr>
            <p:cNvPr id="13357" name="圆角矩形 5">
              <a:extLst>
                <a:ext uri="{FF2B5EF4-FFF2-40B4-BE49-F238E27FC236}">
                  <a16:creationId xmlns:a16="http://schemas.microsoft.com/office/drawing/2014/main" xmlns="" id="{837B9465-8DA7-4383-B505-78906CBCB17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64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39">
              <a:extLst>
                <a:ext uri="{FF2B5EF4-FFF2-40B4-BE49-F238E27FC236}">
                  <a16:creationId xmlns:a16="http://schemas.microsoft.com/office/drawing/2014/main" xmlns="" id="{640BEAF7-6398-4721-B988-21FA28AE7D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" y="85"/>
              <a:ext cx="1079" cy="24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活动流程</a:t>
              </a:r>
            </a:p>
          </p:txBody>
        </p:sp>
      </p:grpSp>
      <p:pic>
        <p:nvPicPr>
          <p:cNvPr id="6146" name="Picture 2" descr="C:\Users\凯旋心理\Desktop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B1381F45-A605-49A2-A07E-3CAFB9746BE3}"/>
              </a:ext>
            </a:extLst>
          </p:cNvPr>
          <p:cNvSpPr/>
          <p:nvPr/>
        </p:nvSpPr>
        <p:spPr>
          <a:xfrm>
            <a:off x="69384" y="87696"/>
            <a:ext cx="9165431" cy="6881813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dirty="0" smtClean="0"/>
              <a:t>锡林塔拉蒙古风情园</a:t>
            </a:r>
            <a:endParaRPr lang="zh-CN" altLang="en-US" dirty="0"/>
          </a:p>
        </p:txBody>
      </p:sp>
      <p:sp>
        <p:nvSpPr>
          <p:cNvPr id="13315" name="Line 119">
            <a:extLst>
              <a:ext uri="{FF2B5EF4-FFF2-40B4-BE49-F238E27FC236}">
                <a16:creationId xmlns:a16="http://schemas.microsoft.com/office/drawing/2014/main" xmlns="" id="{AA7226A8-8EAE-423F-8F81-E700C84A2ACC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0254" y="5203826"/>
            <a:ext cx="0" cy="646113"/>
          </a:xfrm>
          <a:prstGeom prst="line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lIns="121917" tIns="60958" rIns="121917" bIns="60958" anchor="ctr"/>
          <a:lstStyle/>
          <a:p>
            <a:endParaRPr lang="zh-CN" altLang="en-US"/>
          </a:p>
        </p:txBody>
      </p:sp>
      <p:sp>
        <p:nvSpPr>
          <p:cNvPr id="13316" name="Line 120">
            <a:extLst>
              <a:ext uri="{FF2B5EF4-FFF2-40B4-BE49-F238E27FC236}">
                <a16:creationId xmlns:a16="http://schemas.microsoft.com/office/drawing/2014/main" xmlns="" id="{DB293330-54BE-4899-8B82-5E7A9DE373F5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0254" y="5203826"/>
            <a:ext cx="0" cy="720725"/>
          </a:xfrm>
          <a:prstGeom prst="line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17" tIns="60958" rIns="121917" bIns="60958" anchor="ctr"/>
          <a:lstStyle/>
          <a:p>
            <a:endParaRPr lang="zh-CN" altLang="en-US"/>
          </a:p>
        </p:txBody>
      </p:sp>
      <p:grpSp>
        <p:nvGrpSpPr>
          <p:cNvPr id="2" name="Group 64">
            <a:extLst>
              <a:ext uri="{FF2B5EF4-FFF2-40B4-BE49-F238E27FC236}">
                <a16:creationId xmlns:a16="http://schemas.microsoft.com/office/drawing/2014/main" xmlns="" id="{F3784012-C4F9-4E3D-8D37-0B321D41AA64}"/>
              </a:ext>
            </a:extLst>
          </p:cNvPr>
          <p:cNvGrpSpPr>
            <a:grpSpLocks/>
          </p:cNvGrpSpPr>
          <p:nvPr/>
        </p:nvGrpSpPr>
        <p:grpSpPr bwMode="auto">
          <a:xfrm>
            <a:off x="6838950" y="-95250"/>
            <a:ext cx="2376488" cy="901700"/>
            <a:chOff x="0" y="0"/>
            <a:chExt cx="1264" cy="426"/>
          </a:xfrm>
        </p:grpSpPr>
        <p:pic>
          <p:nvPicPr>
            <p:cNvPr id="13357" name="圆角矩形 5">
              <a:extLst>
                <a:ext uri="{FF2B5EF4-FFF2-40B4-BE49-F238E27FC236}">
                  <a16:creationId xmlns:a16="http://schemas.microsoft.com/office/drawing/2014/main" xmlns="" id="{837B9465-8DA7-4383-B505-78906CBCB17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64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39">
              <a:extLst>
                <a:ext uri="{FF2B5EF4-FFF2-40B4-BE49-F238E27FC236}">
                  <a16:creationId xmlns:a16="http://schemas.microsoft.com/office/drawing/2014/main" xmlns="" id="{640BEAF7-6398-4721-B988-21FA28AE7D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" y="85"/>
              <a:ext cx="1079" cy="24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活动流程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67544" y="1052736"/>
            <a:ext cx="82809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zh-CN" altLang="en-US" sz="4000" dirty="0" smtClean="0"/>
              <a:t>餐厅在锡林塔拉蒙古风情包</a:t>
            </a:r>
            <a:endParaRPr lang="en-US" altLang="zh-CN" sz="4000" dirty="0" smtClean="0"/>
          </a:p>
          <a:p>
            <a:pPr marL="742950" indent="-742950"/>
            <a:endParaRPr lang="en-US" altLang="zh-CN" sz="4000" dirty="0" smtClean="0"/>
          </a:p>
          <a:p>
            <a:pPr marL="742950" indent="-742950"/>
            <a:r>
              <a:rPr lang="zh-CN" altLang="en-US" sz="4000" dirty="0" smtClean="0"/>
              <a:t>地理位置得天独厚</a:t>
            </a:r>
            <a:r>
              <a:rPr lang="en-US" altLang="zh-CN" sz="4000" dirty="0" smtClean="0"/>
              <a:t>:</a:t>
            </a:r>
          </a:p>
          <a:p>
            <a:pPr marL="742950" indent="-742950"/>
            <a:endParaRPr lang="en-US" altLang="zh-CN" sz="4000" dirty="0" smtClean="0"/>
          </a:p>
          <a:p>
            <a:pPr marL="742950" indent="-742950"/>
            <a:r>
              <a:rPr lang="en-US" altLang="zh-CN" sz="4000" dirty="0" smtClean="0"/>
              <a:t>      </a:t>
            </a:r>
            <a:r>
              <a:rPr lang="zh-CN" altLang="en-US" sz="4000" dirty="0" smtClean="0"/>
              <a:t>与北京大兴国际机场相依，与北京星明湖度假村握手，与半壁店国家森林公园相拥。</a:t>
            </a:r>
          </a:p>
          <a:p>
            <a:pPr marL="742950" indent="-742950"/>
            <a:endParaRPr lang="en-US" altLang="zh-CN" sz="40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713</Words>
  <Application>Microsoft Office PowerPoint</Application>
  <PresentationFormat>全屏显示(4:3)</PresentationFormat>
  <Paragraphs>115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凯旋心理</dc:creator>
  <cp:lastModifiedBy>由鑫</cp:lastModifiedBy>
  <cp:revision>31</cp:revision>
  <dcterms:created xsi:type="dcterms:W3CDTF">2019-04-22T01:48:11Z</dcterms:created>
  <dcterms:modified xsi:type="dcterms:W3CDTF">2019-10-08T05:47:44Z</dcterms:modified>
</cp:coreProperties>
</file>